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1" r:id="rId1"/>
  </p:sldMasterIdLst>
  <p:notesMasterIdLst>
    <p:notesMasterId r:id="rId21"/>
  </p:notesMasterIdLst>
  <p:handoutMasterIdLst>
    <p:handoutMasterId r:id="rId22"/>
  </p:handoutMasterIdLst>
  <p:sldIdLst>
    <p:sldId id="256" r:id="rId2"/>
    <p:sldId id="274" r:id="rId3"/>
    <p:sldId id="258" r:id="rId4"/>
    <p:sldId id="261" r:id="rId5"/>
    <p:sldId id="260" r:id="rId6"/>
    <p:sldId id="300" r:id="rId7"/>
    <p:sldId id="262" r:id="rId8"/>
    <p:sldId id="263" r:id="rId9"/>
    <p:sldId id="264" r:id="rId10"/>
    <p:sldId id="265" r:id="rId11"/>
    <p:sldId id="266" r:id="rId12"/>
    <p:sldId id="268" r:id="rId13"/>
    <p:sldId id="271" r:id="rId14"/>
    <p:sldId id="297" r:id="rId15"/>
    <p:sldId id="298" r:id="rId16"/>
    <p:sldId id="303" r:id="rId17"/>
    <p:sldId id="305" r:id="rId18"/>
    <p:sldId id="304" r:id="rId19"/>
    <p:sldId id="269" r:id="rId20"/>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Arial" pitchFamily="34" charset="0"/>
        <a:ea typeface="ヒラギノ角ゴ Pro W3"/>
        <a:cs typeface="ヒラギノ角ゴ Pro W3"/>
      </a:defRPr>
    </a:lvl1pPr>
    <a:lvl2pPr marL="457200" algn="l" defTabSz="457200" rtl="0" fontAlgn="base">
      <a:spcBef>
        <a:spcPct val="0"/>
      </a:spcBef>
      <a:spcAft>
        <a:spcPct val="0"/>
      </a:spcAft>
      <a:defRPr kern="1200">
        <a:solidFill>
          <a:schemeClr val="tx1"/>
        </a:solidFill>
        <a:latin typeface="Arial" pitchFamily="34" charset="0"/>
        <a:ea typeface="ヒラギノ角ゴ Pro W3"/>
        <a:cs typeface="ヒラギノ角ゴ Pro W3"/>
      </a:defRPr>
    </a:lvl2pPr>
    <a:lvl3pPr marL="914400" algn="l" defTabSz="457200" rtl="0" fontAlgn="base">
      <a:spcBef>
        <a:spcPct val="0"/>
      </a:spcBef>
      <a:spcAft>
        <a:spcPct val="0"/>
      </a:spcAft>
      <a:defRPr kern="1200">
        <a:solidFill>
          <a:schemeClr val="tx1"/>
        </a:solidFill>
        <a:latin typeface="Arial" pitchFamily="34" charset="0"/>
        <a:ea typeface="ヒラギノ角ゴ Pro W3"/>
        <a:cs typeface="ヒラギノ角ゴ Pro W3"/>
      </a:defRPr>
    </a:lvl3pPr>
    <a:lvl4pPr marL="1371600" algn="l" defTabSz="457200" rtl="0" fontAlgn="base">
      <a:spcBef>
        <a:spcPct val="0"/>
      </a:spcBef>
      <a:spcAft>
        <a:spcPct val="0"/>
      </a:spcAft>
      <a:defRPr kern="1200">
        <a:solidFill>
          <a:schemeClr val="tx1"/>
        </a:solidFill>
        <a:latin typeface="Arial" pitchFamily="34" charset="0"/>
        <a:ea typeface="ヒラギノ角ゴ Pro W3"/>
        <a:cs typeface="ヒラギノ角ゴ Pro W3"/>
      </a:defRPr>
    </a:lvl4pPr>
    <a:lvl5pPr marL="1828800" algn="l" defTabSz="457200" rtl="0" fontAlgn="base">
      <a:spcBef>
        <a:spcPct val="0"/>
      </a:spcBef>
      <a:spcAft>
        <a:spcPct val="0"/>
      </a:spcAft>
      <a:defRPr kern="1200">
        <a:solidFill>
          <a:schemeClr val="tx1"/>
        </a:solidFill>
        <a:latin typeface="Arial" pitchFamily="34" charset="0"/>
        <a:ea typeface="ヒラギノ角ゴ Pro W3"/>
        <a:cs typeface="ヒラギノ角ゴ Pro W3"/>
      </a:defRPr>
    </a:lvl5pPr>
    <a:lvl6pPr marL="2286000" algn="l" defTabSz="914400" rtl="0" eaLnBrk="1" latinLnBrk="0" hangingPunct="1">
      <a:defRPr kern="1200">
        <a:solidFill>
          <a:schemeClr val="tx1"/>
        </a:solidFill>
        <a:latin typeface="Arial" pitchFamily="34" charset="0"/>
        <a:ea typeface="ヒラギノ角ゴ Pro W3"/>
        <a:cs typeface="ヒラギノ角ゴ Pro W3"/>
      </a:defRPr>
    </a:lvl6pPr>
    <a:lvl7pPr marL="2743200" algn="l" defTabSz="914400" rtl="0" eaLnBrk="1" latinLnBrk="0" hangingPunct="1">
      <a:defRPr kern="1200">
        <a:solidFill>
          <a:schemeClr val="tx1"/>
        </a:solidFill>
        <a:latin typeface="Arial" pitchFamily="34" charset="0"/>
        <a:ea typeface="ヒラギノ角ゴ Pro W3"/>
        <a:cs typeface="ヒラギノ角ゴ Pro W3"/>
      </a:defRPr>
    </a:lvl7pPr>
    <a:lvl8pPr marL="3200400" algn="l" defTabSz="914400" rtl="0" eaLnBrk="1" latinLnBrk="0" hangingPunct="1">
      <a:defRPr kern="1200">
        <a:solidFill>
          <a:schemeClr val="tx1"/>
        </a:solidFill>
        <a:latin typeface="Arial" pitchFamily="34" charset="0"/>
        <a:ea typeface="ヒラギノ角ゴ Pro W3"/>
        <a:cs typeface="ヒラギノ角ゴ Pro W3"/>
      </a:defRPr>
    </a:lvl8pPr>
    <a:lvl9pPr marL="3657600" algn="l" defTabSz="914400" rtl="0" eaLnBrk="1" latinLnBrk="0" hangingPunct="1">
      <a:defRPr kern="1200">
        <a:solidFill>
          <a:schemeClr val="tx1"/>
        </a:solidFill>
        <a:latin typeface="Arial" pitchFamily="34" charset="0"/>
        <a:ea typeface="ヒラギノ角ゴ Pro W3"/>
        <a:cs typeface="ヒラギノ角ゴ Pro W3"/>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70C6A3"/>
    <a:srgbClr val="408099"/>
    <a:srgbClr val="F09F46"/>
    <a:srgbClr val="F5BF83"/>
    <a:srgbClr val="E9A78F"/>
    <a:srgbClr val="CC5127"/>
    <a:srgbClr val="F15548"/>
    <a:srgbClr val="F80F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75" d="100"/>
          <a:sy n="75" d="100"/>
        </p:scale>
        <p:origin x="-1422" y="-3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88" d="100"/>
          <a:sy n="88" d="100"/>
        </p:scale>
        <p:origin x="-3822" y="-12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a:lvl1pPr>
          </a:lstStyle>
          <a:p>
            <a:pPr>
              <a:defRPr/>
            </a:pPr>
            <a:fld id="{9381E242-5F8C-4430-9E25-BB8BD64E598A}" type="datetimeFigureOut">
              <a:rPr lang="en-US"/>
              <a:pPr>
                <a:defRPr/>
              </a:pPr>
              <a:t>11/14/2017</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a:defRPr sz="1200"/>
            </a:lvl1pPr>
          </a:lstStyle>
          <a:p>
            <a:pPr>
              <a:defRPr/>
            </a:pPr>
            <a:fld id="{07C5B8C6-A0E2-42A5-BC25-6AA376B412B3}" type="slidenum">
              <a:rPr lang="en-US"/>
              <a:pPr>
                <a:defRPr/>
              </a:pPr>
              <a:t>‹#›</a:t>
            </a:fld>
            <a:endParaRPr lang="en-US"/>
          </a:p>
        </p:txBody>
      </p:sp>
    </p:spTree>
    <p:extLst>
      <p:ext uri="{BB962C8B-B14F-4D97-AF65-F5344CB8AC3E}">
        <p14:creationId xmlns:p14="http://schemas.microsoft.com/office/powerpoint/2010/main" val="40590257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eaLnBrk="0" hangingPunct="0">
              <a:defRPr sz="1200">
                <a:latin typeface="Arial" pitchFamily="34" charset="0"/>
                <a:ea typeface="ヒラギノ角ゴ Pro W3" charset="-128"/>
                <a:cs typeface="+mn-cs"/>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eaLnBrk="0" hangingPunct="0">
              <a:defRPr sz="1200">
                <a:latin typeface="Arial" pitchFamily="34" charset="0"/>
                <a:ea typeface="ヒラギノ角ゴ Pro W3" charset="-128"/>
                <a:cs typeface="+mn-cs"/>
              </a:defRPr>
            </a:lvl1pPr>
          </a:lstStyle>
          <a:p>
            <a:pPr>
              <a:defRPr/>
            </a:pPr>
            <a:fld id="{41359CBA-B2B7-44E9-A305-399091AA9097}" type="datetimeFigureOut">
              <a:rPr lang="en-US"/>
              <a:pPr>
                <a:defRPr/>
              </a:pPr>
              <a:t>11/14/2017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smtClean="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eaLnBrk="0" hangingPunct="0">
              <a:defRPr sz="1200">
                <a:latin typeface="Arial" pitchFamily="34" charset="0"/>
                <a:ea typeface="ヒラギノ角ゴ Pro W3" charset="-128"/>
                <a:cs typeface="+mn-cs"/>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177" tIns="46589" rIns="93177" bIns="46589" rtlCol="0" anchor="b"/>
          <a:lstStyle>
            <a:lvl1pPr algn="r" eaLnBrk="0" hangingPunct="0">
              <a:defRPr sz="1200">
                <a:latin typeface="Arial" pitchFamily="34" charset="0"/>
                <a:ea typeface="ヒラギノ角ゴ Pro W3" charset="-128"/>
                <a:cs typeface="+mn-cs"/>
              </a:defRPr>
            </a:lvl1pPr>
          </a:lstStyle>
          <a:p>
            <a:pPr>
              <a:defRPr/>
            </a:pPr>
            <a:fld id="{C855A9FE-03A5-4427-9885-63C1DB07D18E}" type="slidenum">
              <a:rPr lang="en-US"/>
              <a:pPr>
                <a:defRPr/>
              </a:pPr>
              <a:t>‹#›</a:t>
            </a:fld>
            <a:endParaRPr lang="en-US"/>
          </a:p>
        </p:txBody>
      </p:sp>
    </p:spTree>
    <p:extLst>
      <p:ext uri="{BB962C8B-B14F-4D97-AF65-F5344CB8AC3E}">
        <p14:creationId xmlns:p14="http://schemas.microsoft.com/office/powerpoint/2010/main" val="42925854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5650" indent="-290513" eaLnBrk="0" hangingPunct="0">
              <a:spcBef>
                <a:spcPct val="30000"/>
              </a:spcBef>
              <a:defRPr sz="1200">
                <a:solidFill>
                  <a:schemeClr val="tx1"/>
                </a:solidFill>
                <a:latin typeface="Calibri" pitchFamily="34" charset="0"/>
              </a:defRPr>
            </a:lvl2pPr>
            <a:lvl3pPr marL="1163638" indent="-231775" eaLnBrk="0" hangingPunct="0">
              <a:spcBef>
                <a:spcPct val="30000"/>
              </a:spcBef>
              <a:defRPr sz="1200">
                <a:solidFill>
                  <a:schemeClr val="tx1"/>
                </a:solidFill>
                <a:latin typeface="Calibri" pitchFamily="34" charset="0"/>
              </a:defRPr>
            </a:lvl3pPr>
            <a:lvl4pPr marL="1630363" indent="-231775" eaLnBrk="0" hangingPunct="0">
              <a:spcBef>
                <a:spcPct val="30000"/>
              </a:spcBef>
              <a:defRPr sz="1200">
                <a:solidFill>
                  <a:schemeClr val="tx1"/>
                </a:solidFill>
                <a:latin typeface="Calibri" pitchFamily="34" charset="0"/>
              </a:defRPr>
            </a:lvl4pPr>
            <a:lvl5pPr marL="2095500" indent="-231775" eaLnBrk="0" hangingPunct="0">
              <a:spcBef>
                <a:spcPct val="30000"/>
              </a:spcBef>
              <a:defRPr sz="1200">
                <a:solidFill>
                  <a:schemeClr val="tx1"/>
                </a:solidFill>
                <a:latin typeface="Calibri" pitchFamily="34" charset="0"/>
              </a:defRPr>
            </a:lvl5pPr>
            <a:lvl6pPr marL="2552700" indent="-231775" defTabSz="457200" eaLnBrk="0" fontAlgn="base" hangingPunct="0">
              <a:spcBef>
                <a:spcPct val="30000"/>
              </a:spcBef>
              <a:spcAft>
                <a:spcPct val="0"/>
              </a:spcAft>
              <a:defRPr sz="1200">
                <a:solidFill>
                  <a:schemeClr val="tx1"/>
                </a:solidFill>
                <a:latin typeface="Calibri" pitchFamily="34" charset="0"/>
              </a:defRPr>
            </a:lvl6pPr>
            <a:lvl7pPr marL="3009900" indent="-231775" defTabSz="457200" eaLnBrk="0" fontAlgn="base" hangingPunct="0">
              <a:spcBef>
                <a:spcPct val="30000"/>
              </a:spcBef>
              <a:spcAft>
                <a:spcPct val="0"/>
              </a:spcAft>
              <a:defRPr sz="1200">
                <a:solidFill>
                  <a:schemeClr val="tx1"/>
                </a:solidFill>
                <a:latin typeface="Calibri" pitchFamily="34" charset="0"/>
              </a:defRPr>
            </a:lvl7pPr>
            <a:lvl8pPr marL="3467100" indent="-231775" defTabSz="457200" eaLnBrk="0" fontAlgn="base" hangingPunct="0">
              <a:spcBef>
                <a:spcPct val="30000"/>
              </a:spcBef>
              <a:spcAft>
                <a:spcPct val="0"/>
              </a:spcAft>
              <a:defRPr sz="1200">
                <a:solidFill>
                  <a:schemeClr val="tx1"/>
                </a:solidFill>
                <a:latin typeface="Calibri" pitchFamily="34" charset="0"/>
              </a:defRPr>
            </a:lvl8pPr>
            <a:lvl9pPr marL="3924300" indent="-231775" defTabSz="457200" eaLnBrk="0" fontAlgn="base" hangingPunct="0">
              <a:spcBef>
                <a:spcPct val="30000"/>
              </a:spcBef>
              <a:spcAft>
                <a:spcPct val="0"/>
              </a:spcAft>
              <a:defRPr sz="1200">
                <a:solidFill>
                  <a:schemeClr val="tx1"/>
                </a:solidFill>
                <a:latin typeface="Calibri" pitchFamily="34" charset="0"/>
              </a:defRPr>
            </a:lvl9pPr>
          </a:lstStyle>
          <a:p>
            <a:pPr>
              <a:spcBef>
                <a:spcPct val="0"/>
              </a:spcBef>
            </a:pPr>
            <a:fld id="{E190490F-91C2-4784-AD38-331C6161DB71}" type="slidenum">
              <a:rPr lang="en-US" altLang="en-US" smtClean="0">
                <a:latin typeface="Arial" pitchFamily="34" charset="0"/>
                <a:ea typeface="ヒラギノ角ゴ Pro W3"/>
                <a:cs typeface="ヒラギノ角ゴ Pro W3"/>
              </a:rPr>
              <a:pPr>
                <a:spcBef>
                  <a:spcPct val="0"/>
                </a:spcBef>
              </a:pPr>
              <a:t>1</a:t>
            </a:fld>
            <a:endParaRPr lang="en-US" altLang="en-US" smtClean="0">
              <a:latin typeface="Arial" pitchFamily="34" charset="0"/>
              <a:ea typeface="ヒラギノ角ゴ Pro W3"/>
              <a:cs typeface="ヒラギノ角ゴ Pro W3"/>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5650" indent="-290513" eaLnBrk="0" hangingPunct="0">
              <a:spcBef>
                <a:spcPct val="30000"/>
              </a:spcBef>
              <a:defRPr sz="1200">
                <a:solidFill>
                  <a:schemeClr val="tx1"/>
                </a:solidFill>
                <a:latin typeface="Calibri" pitchFamily="34" charset="0"/>
              </a:defRPr>
            </a:lvl2pPr>
            <a:lvl3pPr marL="1163638" indent="-231775" eaLnBrk="0" hangingPunct="0">
              <a:spcBef>
                <a:spcPct val="30000"/>
              </a:spcBef>
              <a:defRPr sz="1200">
                <a:solidFill>
                  <a:schemeClr val="tx1"/>
                </a:solidFill>
                <a:latin typeface="Calibri" pitchFamily="34" charset="0"/>
              </a:defRPr>
            </a:lvl3pPr>
            <a:lvl4pPr marL="1630363" indent="-231775" eaLnBrk="0" hangingPunct="0">
              <a:spcBef>
                <a:spcPct val="30000"/>
              </a:spcBef>
              <a:defRPr sz="1200">
                <a:solidFill>
                  <a:schemeClr val="tx1"/>
                </a:solidFill>
                <a:latin typeface="Calibri" pitchFamily="34" charset="0"/>
              </a:defRPr>
            </a:lvl4pPr>
            <a:lvl5pPr marL="2095500" indent="-231775" eaLnBrk="0" hangingPunct="0">
              <a:spcBef>
                <a:spcPct val="30000"/>
              </a:spcBef>
              <a:defRPr sz="1200">
                <a:solidFill>
                  <a:schemeClr val="tx1"/>
                </a:solidFill>
                <a:latin typeface="Calibri" pitchFamily="34" charset="0"/>
              </a:defRPr>
            </a:lvl5pPr>
            <a:lvl6pPr marL="2552700" indent="-231775" defTabSz="457200" eaLnBrk="0" fontAlgn="base" hangingPunct="0">
              <a:spcBef>
                <a:spcPct val="30000"/>
              </a:spcBef>
              <a:spcAft>
                <a:spcPct val="0"/>
              </a:spcAft>
              <a:defRPr sz="1200">
                <a:solidFill>
                  <a:schemeClr val="tx1"/>
                </a:solidFill>
                <a:latin typeface="Calibri" pitchFamily="34" charset="0"/>
              </a:defRPr>
            </a:lvl6pPr>
            <a:lvl7pPr marL="3009900" indent="-231775" defTabSz="457200" eaLnBrk="0" fontAlgn="base" hangingPunct="0">
              <a:spcBef>
                <a:spcPct val="30000"/>
              </a:spcBef>
              <a:spcAft>
                <a:spcPct val="0"/>
              </a:spcAft>
              <a:defRPr sz="1200">
                <a:solidFill>
                  <a:schemeClr val="tx1"/>
                </a:solidFill>
                <a:latin typeface="Calibri" pitchFamily="34" charset="0"/>
              </a:defRPr>
            </a:lvl7pPr>
            <a:lvl8pPr marL="3467100" indent="-231775" defTabSz="457200" eaLnBrk="0" fontAlgn="base" hangingPunct="0">
              <a:spcBef>
                <a:spcPct val="30000"/>
              </a:spcBef>
              <a:spcAft>
                <a:spcPct val="0"/>
              </a:spcAft>
              <a:defRPr sz="1200">
                <a:solidFill>
                  <a:schemeClr val="tx1"/>
                </a:solidFill>
                <a:latin typeface="Calibri" pitchFamily="34" charset="0"/>
              </a:defRPr>
            </a:lvl8pPr>
            <a:lvl9pPr marL="3924300" indent="-231775" defTabSz="457200" eaLnBrk="0" fontAlgn="base" hangingPunct="0">
              <a:spcBef>
                <a:spcPct val="30000"/>
              </a:spcBef>
              <a:spcAft>
                <a:spcPct val="0"/>
              </a:spcAft>
              <a:defRPr sz="1200">
                <a:solidFill>
                  <a:schemeClr val="tx1"/>
                </a:solidFill>
                <a:latin typeface="Calibri" pitchFamily="34" charset="0"/>
              </a:defRPr>
            </a:lvl9pPr>
          </a:lstStyle>
          <a:p>
            <a:pPr>
              <a:spcBef>
                <a:spcPct val="0"/>
              </a:spcBef>
            </a:pPr>
            <a:fld id="{8DEE7B00-3B64-4D8F-AAE9-B11E677BA02F}" type="slidenum">
              <a:rPr lang="en-US" altLang="en-US" smtClean="0">
                <a:latin typeface="Arial" pitchFamily="34" charset="0"/>
                <a:ea typeface="ヒラギノ角ゴ Pro W3"/>
                <a:cs typeface="ヒラギノ角ゴ Pro W3"/>
              </a:rPr>
              <a:pPr>
                <a:spcBef>
                  <a:spcPct val="0"/>
                </a:spcBef>
              </a:pPr>
              <a:t>10</a:t>
            </a:fld>
            <a:endParaRPr lang="en-US" altLang="en-US" smtClean="0">
              <a:latin typeface="Arial" pitchFamily="34" charset="0"/>
              <a:ea typeface="ヒラギノ角ゴ Pro W3"/>
              <a:cs typeface="ヒラギノ角ゴ Pro W3"/>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5650" indent="-290513" eaLnBrk="0" hangingPunct="0">
              <a:spcBef>
                <a:spcPct val="30000"/>
              </a:spcBef>
              <a:defRPr sz="1200">
                <a:solidFill>
                  <a:schemeClr val="tx1"/>
                </a:solidFill>
                <a:latin typeface="Calibri" pitchFamily="34" charset="0"/>
              </a:defRPr>
            </a:lvl2pPr>
            <a:lvl3pPr marL="1163638" indent="-231775" eaLnBrk="0" hangingPunct="0">
              <a:spcBef>
                <a:spcPct val="30000"/>
              </a:spcBef>
              <a:defRPr sz="1200">
                <a:solidFill>
                  <a:schemeClr val="tx1"/>
                </a:solidFill>
                <a:latin typeface="Calibri" pitchFamily="34" charset="0"/>
              </a:defRPr>
            </a:lvl3pPr>
            <a:lvl4pPr marL="1630363" indent="-231775" eaLnBrk="0" hangingPunct="0">
              <a:spcBef>
                <a:spcPct val="30000"/>
              </a:spcBef>
              <a:defRPr sz="1200">
                <a:solidFill>
                  <a:schemeClr val="tx1"/>
                </a:solidFill>
                <a:latin typeface="Calibri" pitchFamily="34" charset="0"/>
              </a:defRPr>
            </a:lvl4pPr>
            <a:lvl5pPr marL="2095500" indent="-231775" eaLnBrk="0" hangingPunct="0">
              <a:spcBef>
                <a:spcPct val="30000"/>
              </a:spcBef>
              <a:defRPr sz="1200">
                <a:solidFill>
                  <a:schemeClr val="tx1"/>
                </a:solidFill>
                <a:latin typeface="Calibri" pitchFamily="34" charset="0"/>
              </a:defRPr>
            </a:lvl5pPr>
            <a:lvl6pPr marL="2552700" indent="-231775" defTabSz="457200" eaLnBrk="0" fontAlgn="base" hangingPunct="0">
              <a:spcBef>
                <a:spcPct val="30000"/>
              </a:spcBef>
              <a:spcAft>
                <a:spcPct val="0"/>
              </a:spcAft>
              <a:defRPr sz="1200">
                <a:solidFill>
                  <a:schemeClr val="tx1"/>
                </a:solidFill>
                <a:latin typeface="Calibri" pitchFamily="34" charset="0"/>
              </a:defRPr>
            </a:lvl6pPr>
            <a:lvl7pPr marL="3009900" indent="-231775" defTabSz="457200" eaLnBrk="0" fontAlgn="base" hangingPunct="0">
              <a:spcBef>
                <a:spcPct val="30000"/>
              </a:spcBef>
              <a:spcAft>
                <a:spcPct val="0"/>
              </a:spcAft>
              <a:defRPr sz="1200">
                <a:solidFill>
                  <a:schemeClr val="tx1"/>
                </a:solidFill>
                <a:latin typeface="Calibri" pitchFamily="34" charset="0"/>
              </a:defRPr>
            </a:lvl7pPr>
            <a:lvl8pPr marL="3467100" indent="-231775" defTabSz="457200" eaLnBrk="0" fontAlgn="base" hangingPunct="0">
              <a:spcBef>
                <a:spcPct val="30000"/>
              </a:spcBef>
              <a:spcAft>
                <a:spcPct val="0"/>
              </a:spcAft>
              <a:defRPr sz="1200">
                <a:solidFill>
                  <a:schemeClr val="tx1"/>
                </a:solidFill>
                <a:latin typeface="Calibri" pitchFamily="34" charset="0"/>
              </a:defRPr>
            </a:lvl8pPr>
            <a:lvl9pPr marL="3924300" indent="-231775" defTabSz="457200" eaLnBrk="0" fontAlgn="base" hangingPunct="0">
              <a:spcBef>
                <a:spcPct val="30000"/>
              </a:spcBef>
              <a:spcAft>
                <a:spcPct val="0"/>
              </a:spcAft>
              <a:defRPr sz="1200">
                <a:solidFill>
                  <a:schemeClr val="tx1"/>
                </a:solidFill>
                <a:latin typeface="Calibri" pitchFamily="34" charset="0"/>
              </a:defRPr>
            </a:lvl9pPr>
          </a:lstStyle>
          <a:p>
            <a:pPr>
              <a:spcBef>
                <a:spcPct val="0"/>
              </a:spcBef>
            </a:pPr>
            <a:fld id="{344023FE-D8A3-4385-94C4-F9A19E418510}" type="slidenum">
              <a:rPr lang="en-US" altLang="en-US" smtClean="0">
                <a:latin typeface="Arial" pitchFamily="34" charset="0"/>
                <a:ea typeface="ヒラギノ角ゴ Pro W3"/>
                <a:cs typeface="ヒラギノ角ゴ Pro W3"/>
              </a:rPr>
              <a:pPr>
                <a:spcBef>
                  <a:spcPct val="0"/>
                </a:spcBef>
              </a:pPr>
              <a:t>11</a:t>
            </a:fld>
            <a:endParaRPr lang="en-US" altLang="en-US" smtClean="0">
              <a:latin typeface="Arial" pitchFamily="34" charset="0"/>
              <a:ea typeface="ヒラギノ角ゴ Pro W3"/>
              <a:cs typeface="ヒラギノ角ゴ Pro W3"/>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Criminal activity: </a:t>
            </a:r>
            <a:r>
              <a:rPr lang="en-US" altLang="en-US" sz="1100" smtClean="0">
                <a:cs typeface="Helvetica" pitchFamily="34" charset="0"/>
                <a:sym typeface="Helvetica" pitchFamily="34" charset="0"/>
              </a:rPr>
              <a:t>when it occurred, who was responsible, the events surrounding it, how it came to be investigated or prosecuted, and what substantial abuse was suffered as a result of the victimization</a:t>
            </a:r>
            <a:r>
              <a:rPr lang="en-US" altLang="en-US" sz="1100" smtClean="0"/>
              <a:t> </a:t>
            </a:r>
          </a:p>
          <a:p>
            <a:pPr eaLnBrk="1" hangingPunct="1">
              <a:spcBef>
                <a:spcPct val="0"/>
              </a:spcBef>
            </a:pPr>
            <a:endParaRPr lang="en-US" altLang="en-US"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5650" indent="-290513" eaLnBrk="0" hangingPunct="0">
              <a:spcBef>
                <a:spcPct val="30000"/>
              </a:spcBef>
              <a:defRPr sz="1200">
                <a:solidFill>
                  <a:schemeClr val="tx1"/>
                </a:solidFill>
                <a:latin typeface="Calibri" pitchFamily="34" charset="0"/>
              </a:defRPr>
            </a:lvl2pPr>
            <a:lvl3pPr marL="1163638" indent="-231775" eaLnBrk="0" hangingPunct="0">
              <a:spcBef>
                <a:spcPct val="30000"/>
              </a:spcBef>
              <a:defRPr sz="1200">
                <a:solidFill>
                  <a:schemeClr val="tx1"/>
                </a:solidFill>
                <a:latin typeface="Calibri" pitchFamily="34" charset="0"/>
              </a:defRPr>
            </a:lvl3pPr>
            <a:lvl4pPr marL="1630363" indent="-231775" eaLnBrk="0" hangingPunct="0">
              <a:spcBef>
                <a:spcPct val="30000"/>
              </a:spcBef>
              <a:defRPr sz="1200">
                <a:solidFill>
                  <a:schemeClr val="tx1"/>
                </a:solidFill>
                <a:latin typeface="Calibri" pitchFamily="34" charset="0"/>
              </a:defRPr>
            </a:lvl4pPr>
            <a:lvl5pPr marL="2095500" indent="-231775" eaLnBrk="0" hangingPunct="0">
              <a:spcBef>
                <a:spcPct val="30000"/>
              </a:spcBef>
              <a:defRPr sz="1200">
                <a:solidFill>
                  <a:schemeClr val="tx1"/>
                </a:solidFill>
                <a:latin typeface="Calibri" pitchFamily="34" charset="0"/>
              </a:defRPr>
            </a:lvl5pPr>
            <a:lvl6pPr marL="2552700" indent="-231775" defTabSz="457200" eaLnBrk="0" fontAlgn="base" hangingPunct="0">
              <a:spcBef>
                <a:spcPct val="30000"/>
              </a:spcBef>
              <a:spcAft>
                <a:spcPct val="0"/>
              </a:spcAft>
              <a:defRPr sz="1200">
                <a:solidFill>
                  <a:schemeClr val="tx1"/>
                </a:solidFill>
                <a:latin typeface="Calibri" pitchFamily="34" charset="0"/>
              </a:defRPr>
            </a:lvl6pPr>
            <a:lvl7pPr marL="3009900" indent="-231775" defTabSz="457200" eaLnBrk="0" fontAlgn="base" hangingPunct="0">
              <a:spcBef>
                <a:spcPct val="30000"/>
              </a:spcBef>
              <a:spcAft>
                <a:spcPct val="0"/>
              </a:spcAft>
              <a:defRPr sz="1200">
                <a:solidFill>
                  <a:schemeClr val="tx1"/>
                </a:solidFill>
                <a:latin typeface="Calibri" pitchFamily="34" charset="0"/>
              </a:defRPr>
            </a:lvl7pPr>
            <a:lvl8pPr marL="3467100" indent="-231775" defTabSz="457200" eaLnBrk="0" fontAlgn="base" hangingPunct="0">
              <a:spcBef>
                <a:spcPct val="30000"/>
              </a:spcBef>
              <a:spcAft>
                <a:spcPct val="0"/>
              </a:spcAft>
              <a:defRPr sz="1200">
                <a:solidFill>
                  <a:schemeClr val="tx1"/>
                </a:solidFill>
                <a:latin typeface="Calibri" pitchFamily="34" charset="0"/>
              </a:defRPr>
            </a:lvl8pPr>
            <a:lvl9pPr marL="3924300" indent="-231775" defTabSz="457200" eaLnBrk="0" fontAlgn="base" hangingPunct="0">
              <a:spcBef>
                <a:spcPct val="30000"/>
              </a:spcBef>
              <a:spcAft>
                <a:spcPct val="0"/>
              </a:spcAft>
              <a:defRPr sz="1200">
                <a:solidFill>
                  <a:schemeClr val="tx1"/>
                </a:solidFill>
                <a:latin typeface="Calibri" pitchFamily="34" charset="0"/>
              </a:defRPr>
            </a:lvl9pPr>
          </a:lstStyle>
          <a:p>
            <a:pPr>
              <a:spcBef>
                <a:spcPct val="0"/>
              </a:spcBef>
            </a:pPr>
            <a:fld id="{43C40B83-FE99-4AEF-BEA5-FB6D7B28709C}" type="slidenum">
              <a:rPr lang="en-US" altLang="en-US" smtClean="0">
                <a:latin typeface="Arial" pitchFamily="34" charset="0"/>
                <a:ea typeface="ヒラギノ角ゴ Pro W3"/>
                <a:cs typeface="ヒラギノ角ゴ Pro W3"/>
              </a:rPr>
              <a:pPr>
                <a:spcBef>
                  <a:spcPct val="0"/>
                </a:spcBef>
              </a:pPr>
              <a:t>12</a:t>
            </a:fld>
            <a:endParaRPr lang="en-US" altLang="en-US" smtClean="0">
              <a:latin typeface="Arial" pitchFamily="34" charset="0"/>
              <a:ea typeface="ヒラギノ角ゴ Pro W3"/>
              <a:cs typeface="ヒラギノ角ゴ Pro W3"/>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5650" indent="-290513" eaLnBrk="0" hangingPunct="0">
              <a:spcBef>
                <a:spcPct val="30000"/>
              </a:spcBef>
              <a:defRPr sz="1200">
                <a:solidFill>
                  <a:schemeClr val="tx1"/>
                </a:solidFill>
                <a:latin typeface="Calibri" pitchFamily="34" charset="0"/>
              </a:defRPr>
            </a:lvl2pPr>
            <a:lvl3pPr marL="1163638" indent="-231775" eaLnBrk="0" hangingPunct="0">
              <a:spcBef>
                <a:spcPct val="30000"/>
              </a:spcBef>
              <a:defRPr sz="1200">
                <a:solidFill>
                  <a:schemeClr val="tx1"/>
                </a:solidFill>
                <a:latin typeface="Calibri" pitchFamily="34" charset="0"/>
              </a:defRPr>
            </a:lvl3pPr>
            <a:lvl4pPr marL="1630363" indent="-231775" eaLnBrk="0" hangingPunct="0">
              <a:spcBef>
                <a:spcPct val="30000"/>
              </a:spcBef>
              <a:defRPr sz="1200">
                <a:solidFill>
                  <a:schemeClr val="tx1"/>
                </a:solidFill>
                <a:latin typeface="Calibri" pitchFamily="34" charset="0"/>
              </a:defRPr>
            </a:lvl4pPr>
            <a:lvl5pPr marL="2095500" indent="-231775" eaLnBrk="0" hangingPunct="0">
              <a:spcBef>
                <a:spcPct val="30000"/>
              </a:spcBef>
              <a:defRPr sz="1200">
                <a:solidFill>
                  <a:schemeClr val="tx1"/>
                </a:solidFill>
                <a:latin typeface="Calibri" pitchFamily="34" charset="0"/>
              </a:defRPr>
            </a:lvl5pPr>
            <a:lvl6pPr marL="2552700" indent="-231775" defTabSz="457200" eaLnBrk="0" fontAlgn="base" hangingPunct="0">
              <a:spcBef>
                <a:spcPct val="30000"/>
              </a:spcBef>
              <a:spcAft>
                <a:spcPct val="0"/>
              </a:spcAft>
              <a:defRPr sz="1200">
                <a:solidFill>
                  <a:schemeClr val="tx1"/>
                </a:solidFill>
                <a:latin typeface="Calibri" pitchFamily="34" charset="0"/>
              </a:defRPr>
            </a:lvl6pPr>
            <a:lvl7pPr marL="3009900" indent="-231775" defTabSz="457200" eaLnBrk="0" fontAlgn="base" hangingPunct="0">
              <a:spcBef>
                <a:spcPct val="30000"/>
              </a:spcBef>
              <a:spcAft>
                <a:spcPct val="0"/>
              </a:spcAft>
              <a:defRPr sz="1200">
                <a:solidFill>
                  <a:schemeClr val="tx1"/>
                </a:solidFill>
                <a:latin typeface="Calibri" pitchFamily="34" charset="0"/>
              </a:defRPr>
            </a:lvl7pPr>
            <a:lvl8pPr marL="3467100" indent="-231775" defTabSz="457200" eaLnBrk="0" fontAlgn="base" hangingPunct="0">
              <a:spcBef>
                <a:spcPct val="30000"/>
              </a:spcBef>
              <a:spcAft>
                <a:spcPct val="0"/>
              </a:spcAft>
              <a:defRPr sz="1200">
                <a:solidFill>
                  <a:schemeClr val="tx1"/>
                </a:solidFill>
                <a:latin typeface="Calibri" pitchFamily="34" charset="0"/>
              </a:defRPr>
            </a:lvl8pPr>
            <a:lvl9pPr marL="3924300" indent="-231775" defTabSz="457200" eaLnBrk="0" fontAlgn="base" hangingPunct="0">
              <a:spcBef>
                <a:spcPct val="30000"/>
              </a:spcBef>
              <a:spcAft>
                <a:spcPct val="0"/>
              </a:spcAft>
              <a:defRPr sz="1200">
                <a:solidFill>
                  <a:schemeClr val="tx1"/>
                </a:solidFill>
                <a:latin typeface="Calibri" pitchFamily="34" charset="0"/>
              </a:defRPr>
            </a:lvl9pPr>
          </a:lstStyle>
          <a:p>
            <a:pPr>
              <a:spcBef>
                <a:spcPct val="0"/>
              </a:spcBef>
            </a:pPr>
            <a:fld id="{B79E6F98-CA5E-4DC9-90E6-B03825B33681}" type="slidenum">
              <a:rPr lang="en-US" altLang="en-US" smtClean="0">
                <a:latin typeface="Arial" pitchFamily="34" charset="0"/>
                <a:ea typeface="ヒラギノ角ゴ Pro W3"/>
                <a:cs typeface="ヒラギノ角ゴ Pro W3"/>
              </a:rPr>
              <a:pPr>
                <a:spcBef>
                  <a:spcPct val="0"/>
                </a:spcBef>
              </a:pPr>
              <a:t>13</a:t>
            </a:fld>
            <a:endParaRPr lang="en-US" altLang="en-US" smtClean="0">
              <a:latin typeface="Arial" pitchFamily="34" charset="0"/>
              <a:ea typeface="ヒラギノ角ゴ Pro W3"/>
              <a:cs typeface="ヒラギノ角ゴ Pro W3"/>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KKD: I took this from the Asian American Legal Defense Fund Manual </a:t>
            </a:r>
            <a:endParaRPr lang="en-US" altLang="en-US" sz="1100" smtClean="0"/>
          </a:p>
          <a:p>
            <a:pPr eaLnBrk="1" hangingPunct="1">
              <a:spcBef>
                <a:spcPct val="0"/>
              </a:spcBef>
            </a:pPr>
            <a:endParaRPr lang="en-US" altLang="en-US"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5650" indent="-290513" eaLnBrk="0" hangingPunct="0">
              <a:spcBef>
                <a:spcPct val="30000"/>
              </a:spcBef>
              <a:defRPr sz="1200">
                <a:solidFill>
                  <a:schemeClr val="tx1"/>
                </a:solidFill>
                <a:latin typeface="Calibri" pitchFamily="34" charset="0"/>
              </a:defRPr>
            </a:lvl2pPr>
            <a:lvl3pPr marL="1163638" indent="-231775" eaLnBrk="0" hangingPunct="0">
              <a:spcBef>
                <a:spcPct val="30000"/>
              </a:spcBef>
              <a:defRPr sz="1200">
                <a:solidFill>
                  <a:schemeClr val="tx1"/>
                </a:solidFill>
                <a:latin typeface="Calibri" pitchFamily="34" charset="0"/>
              </a:defRPr>
            </a:lvl3pPr>
            <a:lvl4pPr marL="1630363" indent="-231775" eaLnBrk="0" hangingPunct="0">
              <a:spcBef>
                <a:spcPct val="30000"/>
              </a:spcBef>
              <a:defRPr sz="1200">
                <a:solidFill>
                  <a:schemeClr val="tx1"/>
                </a:solidFill>
                <a:latin typeface="Calibri" pitchFamily="34" charset="0"/>
              </a:defRPr>
            </a:lvl4pPr>
            <a:lvl5pPr marL="2095500" indent="-231775" eaLnBrk="0" hangingPunct="0">
              <a:spcBef>
                <a:spcPct val="30000"/>
              </a:spcBef>
              <a:defRPr sz="1200">
                <a:solidFill>
                  <a:schemeClr val="tx1"/>
                </a:solidFill>
                <a:latin typeface="Calibri" pitchFamily="34" charset="0"/>
              </a:defRPr>
            </a:lvl5pPr>
            <a:lvl6pPr marL="2552700" indent="-231775" defTabSz="457200" eaLnBrk="0" fontAlgn="base" hangingPunct="0">
              <a:spcBef>
                <a:spcPct val="30000"/>
              </a:spcBef>
              <a:spcAft>
                <a:spcPct val="0"/>
              </a:spcAft>
              <a:defRPr sz="1200">
                <a:solidFill>
                  <a:schemeClr val="tx1"/>
                </a:solidFill>
                <a:latin typeface="Calibri" pitchFamily="34" charset="0"/>
              </a:defRPr>
            </a:lvl6pPr>
            <a:lvl7pPr marL="3009900" indent="-231775" defTabSz="457200" eaLnBrk="0" fontAlgn="base" hangingPunct="0">
              <a:spcBef>
                <a:spcPct val="30000"/>
              </a:spcBef>
              <a:spcAft>
                <a:spcPct val="0"/>
              </a:spcAft>
              <a:defRPr sz="1200">
                <a:solidFill>
                  <a:schemeClr val="tx1"/>
                </a:solidFill>
                <a:latin typeface="Calibri" pitchFamily="34" charset="0"/>
              </a:defRPr>
            </a:lvl7pPr>
            <a:lvl8pPr marL="3467100" indent="-231775" defTabSz="457200" eaLnBrk="0" fontAlgn="base" hangingPunct="0">
              <a:spcBef>
                <a:spcPct val="30000"/>
              </a:spcBef>
              <a:spcAft>
                <a:spcPct val="0"/>
              </a:spcAft>
              <a:defRPr sz="1200">
                <a:solidFill>
                  <a:schemeClr val="tx1"/>
                </a:solidFill>
                <a:latin typeface="Calibri" pitchFamily="34" charset="0"/>
              </a:defRPr>
            </a:lvl8pPr>
            <a:lvl9pPr marL="3924300" indent="-231775" defTabSz="457200" eaLnBrk="0" fontAlgn="base" hangingPunct="0">
              <a:spcBef>
                <a:spcPct val="30000"/>
              </a:spcBef>
              <a:spcAft>
                <a:spcPct val="0"/>
              </a:spcAft>
              <a:defRPr sz="1200">
                <a:solidFill>
                  <a:schemeClr val="tx1"/>
                </a:solidFill>
                <a:latin typeface="Calibri" pitchFamily="34" charset="0"/>
              </a:defRPr>
            </a:lvl9pPr>
          </a:lstStyle>
          <a:p>
            <a:pPr>
              <a:spcBef>
                <a:spcPct val="0"/>
              </a:spcBef>
            </a:pPr>
            <a:fld id="{7FF64F77-D3FB-454D-A771-AD261E5EC7F1}" type="slidenum">
              <a:rPr lang="en-US" altLang="en-US" smtClean="0">
                <a:latin typeface="Arial" pitchFamily="34" charset="0"/>
                <a:ea typeface="ヒラギノ角ゴ Pro W3"/>
                <a:cs typeface="ヒラギノ角ゴ Pro W3"/>
              </a:rPr>
              <a:pPr>
                <a:spcBef>
                  <a:spcPct val="0"/>
                </a:spcBef>
              </a:pPr>
              <a:t>16</a:t>
            </a:fld>
            <a:endParaRPr lang="en-US" altLang="en-US" smtClean="0">
              <a:latin typeface="Arial" pitchFamily="34" charset="0"/>
              <a:ea typeface="ヒラギノ角ゴ Pro W3"/>
              <a:cs typeface="ヒラギノ角ゴ Pro W3"/>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KKD: I took this from the Asian American Legal Defense Fund Manual </a:t>
            </a:r>
            <a:endParaRPr lang="en-US" altLang="en-US" sz="1100" smtClean="0"/>
          </a:p>
          <a:p>
            <a:pPr eaLnBrk="1" hangingPunct="1">
              <a:spcBef>
                <a:spcPct val="0"/>
              </a:spcBef>
            </a:pPr>
            <a:endParaRPr lang="en-US" altLang="en-US"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5650" indent="-290513" eaLnBrk="0" hangingPunct="0">
              <a:spcBef>
                <a:spcPct val="30000"/>
              </a:spcBef>
              <a:defRPr sz="1200">
                <a:solidFill>
                  <a:schemeClr val="tx1"/>
                </a:solidFill>
                <a:latin typeface="Calibri" pitchFamily="34" charset="0"/>
              </a:defRPr>
            </a:lvl2pPr>
            <a:lvl3pPr marL="1163638" indent="-231775" eaLnBrk="0" hangingPunct="0">
              <a:spcBef>
                <a:spcPct val="30000"/>
              </a:spcBef>
              <a:defRPr sz="1200">
                <a:solidFill>
                  <a:schemeClr val="tx1"/>
                </a:solidFill>
                <a:latin typeface="Calibri" pitchFamily="34" charset="0"/>
              </a:defRPr>
            </a:lvl3pPr>
            <a:lvl4pPr marL="1630363" indent="-231775" eaLnBrk="0" hangingPunct="0">
              <a:spcBef>
                <a:spcPct val="30000"/>
              </a:spcBef>
              <a:defRPr sz="1200">
                <a:solidFill>
                  <a:schemeClr val="tx1"/>
                </a:solidFill>
                <a:latin typeface="Calibri" pitchFamily="34" charset="0"/>
              </a:defRPr>
            </a:lvl4pPr>
            <a:lvl5pPr marL="2095500" indent="-231775" eaLnBrk="0" hangingPunct="0">
              <a:spcBef>
                <a:spcPct val="30000"/>
              </a:spcBef>
              <a:defRPr sz="1200">
                <a:solidFill>
                  <a:schemeClr val="tx1"/>
                </a:solidFill>
                <a:latin typeface="Calibri" pitchFamily="34" charset="0"/>
              </a:defRPr>
            </a:lvl5pPr>
            <a:lvl6pPr marL="2552700" indent="-231775" defTabSz="457200" eaLnBrk="0" fontAlgn="base" hangingPunct="0">
              <a:spcBef>
                <a:spcPct val="30000"/>
              </a:spcBef>
              <a:spcAft>
                <a:spcPct val="0"/>
              </a:spcAft>
              <a:defRPr sz="1200">
                <a:solidFill>
                  <a:schemeClr val="tx1"/>
                </a:solidFill>
                <a:latin typeface="Calibri" pitchFamily="34" charset="0"/>
              </a:defRPr>
            </a:lvl6pPr>
            <a:lvl7pPr marL="3009900" indent="-231775" defTabSz="457200" eaLnBrk="0" fontAlgn="base" hangingPunct="0">
              <a:spcBef>
                <a:spcPct val="30000"/>
              </a:spcBef>
              <a:spcAft>
                <a:spcPct val="0"/>
              </a:spcAft>
              <a:defRPr sz="1200">
                <a:solidFill>
                  <a:schemeClr val="tx1"/>
                </a:solidFill>
                <a:latin typeface="Calibri" pitchFamily="34" charset="0"/>
              </a:defRPr>
            </a:lvl7pPr>
            <a:lvl8pPr marL="3467100" indent="-231775" defTabSz="457200" eaLnBrk="0" fontAlgn="base" hangingPunct="0">
              <a:spcBef>
                <a:spcPct val="30000"/>
              </a:spcBef>
              <a:spcAft>
                <a:spcPct val="0"/>
              </a:spcAft>
              <a:defRPr sz="1200">
                <a:solidFill>
                  <a:schemeClr val="tx1"/>
                </a:solidFill>
                <a:latin typeface="Calibri" pitchFamily="34" charset="0"/>
              </a:defRPr>
            </a:lvl8pPr>
            <a:lvl9pPr marL="3924300" indent="-231775" defTabSz="457200" eaLnBrk="0" fontAlgn="base" hangingPunct="0">
              <a:spcBef>
                <a:spcPct val="30000"/>
              </a:spcBef>
              <a:spcAft>
                <a:spcPct val="0"/>
              </a:spcAft>
              <a:defRPr sz="1200">
                <a:solidFill>
                  <a:schemeClr val="tx1"/>
                </a:solidFill>
                <a:latin typeface="Calibri" pitchFamily="34" charset="0"/>
              </a:defRPr>
            </a:lvl9pPr>
          </a:lstStyle>
          <a:p>
            <a:pPr>
              <a:spcBef>
                <a:spcPct val="0"/>
              </a:spcBef>
            </a:pPr>
            <a:fld id="{7FF64F77-D3FB-454D-A771-AD261E5EC7F1}" type="slidenum">
              <a:rPr lang="en-US" altLang="en-US" smtClean="0">
                <a:latin typeface="Arial" pitchFamily="34" charset="0"/>
                <a:ea typeface="ヒラギノ角ゴ Pro W3"/>
                <a:cs typeface="ヒラギノ角ゴ Pro W3"/>
              </a:rPr>
              <a:pPr>
                <a:spcBef>
                  <a:spcPct val="0"/>
                </a:spcBef>
              </a:pPr>
              <a:t>17</a:t>
            </a:fld>
            <a:endParaRPr lang="en-US" altLang="en-US" smtClean="0">
              <a:latin typeface="Arial" pitchFamily="34" charset="0"/>
              <a:ea typeface="ヒラギノ角ゴ Pro W3"/>
              <a:cs typeface="ヒラギノ角ゴ Pro W3"/>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5650" indent="-290513" eaLnBrk="0" hangingPunct="0">
              <a:spcBef>
                <a:spcPct val="30000"/>
              </a:spcBef>
              <a:defRPr sz="1200">
                <a:solidFill>
                  <a:schemeClr val="tx1"/>
                </a:solidFill>
                <a:latin typeface="Calibri" pitchFamily="34" charset="0"/>
              </a:defRPr>
            </a:lvl2pPr>
            <a:lvl3pPr marL="1163638" indent="-231775" eaLnBrk="0" hangingPunct="0">
              <a:spcBef>
                <a:spcPct val="30000"/>
              </a:spcBef>
              <a:defRPr sz="1200">
                <a:solidFill>
                  <a:schemeClr val="tx1"/>
                </a:solidFill>
                <a:latin typeface="Calibri" pitchFamily="34" charset="0"/>
              </a:defRPr>
            </a:lvl3pPr>
            <a:lvl4pPr marL="1630363" indent="-231775" eaLnBrk="0" hangingPunct="0">
              <a:spcBef>
                <a:spcPct val="30000"/>
              </a:spcBef>
              <a:defRPr sz="1200">
                <a:solidFill>
                  <a:schemeClr val="tx1"/>
                </a:solidFill>
                <a:latin typeface="Calibri" pitchFamily="34" charset="0"/>
              </a:defRPr>
            </a:lvl4pPr>
            <a:lvl5pPr marL="2095500" indent="-231775" eaLnBrk="0" hangingPunct="0">
              <a:spcBef>
                <a:spcPct val="30000"/>
              </a:spcBef>
              <a:defRPr sz="1200">
                <a:solidFill>
                  <a:schemeClr val="tx1"/>
                </a:solidFill>
                <a:latin typeface="Calibri" pitchFamily="34" charset="0"/>
              </a:defRPr>
            </a:lvl5pPr>
            <a:lvl6pPr marL="2552700" indent="-231775" defTabSz="457200" eaLnBrk="0" fontAlgn="base" hangingPunct="0">
              <a:spcBef>
                <a:spcPct val="30000"/>
              </a:spcBef>
              <a:spcAft>
                <a:spcPct val="0"/>
              </a:spcAft>
              <a:defRPr sz="1200">
                <a:solidFill>
                  <a:schemeClr val="tx1"/>
                </a:solidFill>
                <a:latin typeface="Calibri" pitchFamily="34" charset="0"/>
              </a:defRPr>
            </a:lvl6pPr>
            <a:lvl7pPr marL="3009900" indent="-231775" defTabSz="457200" eaLnBrk="0" fontAlgn="base" hangingPunct="0">
              <a:spcBef>
                <a:spcPct val="30000"/>
              </a:spcBef>
              <a:spcAft>
                <a:spcPct val="0"/>
              </a:spcAft>
              <a:defRPr sz="1200">
                <a:solidFill>
                  <a:schemeClr val="tx1"/>
                </a:solidFill>
                <a:latin typeface="Calibri" pitchFamily="34" charset="0"/>
              </a:defRPr>
            </a:lvl7pPr>
            <a:lvl8pPr marL="3467100" indent="-231775" defTabSz="457200" eaLnBrk="0" fontAlgn="base" hangingPunct="0">
              <a:spcBef>
                <a:spcPct val="30000"/>
              </a:spcBef>
              <a:spcAft>
                <a:spcPct val="0"/>
              </a:spcAft>
              <a:defRPr sz="1200">
                <a:solidFill>
                  <a:schemeClr val="tx1"/>
                </a:solidFill>
                <a:latin typeface="Calibri" pitchFamily="34" charset="0"/>
              </a:defRPr>
            </a:lvl8pPr>
            <a:lvl9pPr marL="3924300" indent="-231775" defTabSz="457200" eaLnBrk="0" fontAlgn="base" hangingPunct="0">
              <a:spcBef>
                <a:spcPct val="30000"/>
              </a:spcBef>
              <a:spcAft>
                <a:spcPct val="0"/>
              </a:spcAft>
              <a:defRPr sz="1200">
                <a:solidFill>
                  <a:schemeClr val="tx1"/>
                </a:solidFill>
                <a:latin typeface="Calibri" pitchFamily="34" charset="0"/>
              </a:defRPr>
            </a:lvl9pPr>
          </a:lstStyle>
          <a:p>
            <a:pPr>
              <a:spcBef>
                <a:spcPct val="0"/>
              </a:spcBef>
            </a:pPr>
            <a:fld id="{AC99487B-63C2-4B0B-A12A-D19EE64A4DE1}" type="slidenum">
              <a:rPr lang="en-US" altLang="en-US" smtClean="0">
                <a:latin typeface="Arial" pitchFamily="34" charset="0"/>
                <a:ea typeface="ヒラギノ角ゴ Pro W3"/>
                <a:cs typeface="ヒラギノ角ゴ Pro W3"/>
              </a:rPr>
              <a:pPr>
                <a:spcBef>
                  <a:spcPct val="0"/>
                </a:spcBef>
              </a:pPr>
              <a:t>19</a:t>
            </a:fld>
            <a:endParaRPr lang="en-US" altLang="en-US" smtClean="0">
              <a:latin typeface="Arial" pitchFamily="34" charset="0"/>
              <a:ea typeface="ヒラギノ角ゴ Pro W3"/>
              <a:cs typeface="ヒラギノ角ゴ Pro W3"/>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5650" indent="-290513" eaLnBrk="0" hangingPunct="0">
              <a:spcBef>
                <a:spcPct val="30000"/>
              </a:spcBef>
              <a:defRPr sz="1200">
                <a:solidFill>
                  <a:schemeClr val="tx1"/>
                </a:solidFill>
                <a:latin typeface="Calibri" pitchFamily="34" charset="0"/>
              </a:defRPr>
            </a:lvl2pPr>
            <a:lvl3pPr marL="1163638" indent="-231775" eaLnBrk="0" hangingPunct="0">
              <a:spcBef>
                <a:spcPct val="30000"/>
              </a:spcBef>
              <a:defRPr sz="1200">
                <a:solidFill>
                  <a:schemeClr val="tx1"/>
                </a:solidFill>
                <a:latin typeface="Calibri" pitchFamily="34" charset="0"/>
              </a:defRPr>
            </a:lvl3pPr>
            <a:lvl4pPr marL="1630363" indent="-231775" eaLnBrk="0" hangingPunct="0">
              <a:spcBef>
                <a:spcPct val="30000"/>
              </a:spcBef>
              <a:defRPr sz="1200">
                <a:solidFill>
                  <a:schemeClr val="tx1"/>
                </a:solidFill>
                <a:latin typeface="Calibri" pitchFamily="34" charset="0"/>
              </a:defRPr>
            </a:lvl4pPr>
            <a:lvl5pPr marL="2095500" indent="-231775" eaLnBrk="0" hangingPunct="0">
              <a:spcBef>
                <a:spcPct val="30000"/>
              </a:spcBef>
              <a:defRPr sz="1200">
                <a:solidFill>
                  <a:schemeClr val="tx1"/>
                </a:solidFill>
                <a:latin typeface="Calibri" pitchFamily="34" charset="0"/>
              </a:defRPr>
            </a:lvl5pPr>
            <a:lvl6pPr marL="2552700" indent="-231775" defTabSz="457200" eaLnBrk="0" fontAlgn="base" hangingPunct="0">
              <a:spcBef>
                <a:spcPct val="30000"/>
              </a:spcBef>
              <a:spcAft>
                <a:spcPct val="0"/>
              </a:spcAft>
              <a:defRPr sz="1200">
                <a:solidFill>
                  <a:schemeClr val="tx1"/>
                </a:solidFill>
                <a:latin typeface="Calibri" pitchFamily="34" charset="0"/>
              </a:defRPr>
            </a:lvl6pPr>
            <a:lvl7pPr marL="3009900" indent="-231775" defTabSz="457200" eaLnBrk="0" fontAlgn="base" hangingPunct="0">
              <a:spcBef>
                <a:spcPct val="30000"/>
              </a:spcBef>
              <a:spcAft>
                <a:spcPct val="0"/>
              </a:spcAft>
              <a:defRPr sz="1200">
                <a:solidFill>
                  <a:schemeClr val="tx1"/>
                </a:solidFill>
                <a:latin typeface="Calibri" pitchFamily="34" charset="0"/>
              </a:defRPr>
            </a:lvl7pPr>
            <a:lvl8pPr marL="3467100" indent="-231775" defTabSz="457200" eaLnBrk="0" fontAlgn="base" hangingPunct="0">
              <a:spcBef>
                <a:spcPct val="30000"/>
              </a:spcBef>
              <a:spcAft>
                <a:spcPct val="0"/>
              </a:spcAft>
              <a:defRPr sz="1200">
                <a:solidFill>
                  <a:schemeClr val="tx1"/>
                </a:solidFill>
                <a:latin typeface="Calibri" pitchFamily="34" charset="0"/>
              </a:defRPr>
            </a:lvl8pPr>
            <a:lvl9pPr marL="3924300" indent="-231775" defTabSz="457200" eaLnBrk="0" fontAlgn="base" hangingPunct="0">
              <a:spcBef>
                <a:spcPct val="30000"/>
              </a:spcBef>
              <a:spcAft>
                <a:spcPct val="0"/>
              </a:spcAft>
              <a:defRPr sz="1200">
                <a:solidFill>
                  <a:schemeClr val="tx1"/>
                </a:solidFill>
                <a:latin typeface="Calibri" pitchFamily="34" charset="0"/>
              </a:defRPr>
            </a:lvl9pPr>
          </a:lstStyle>
          <a:p>
            <a:pPr>
              <a:spcBef>
                <a:spcPct val="0"/>
              </a:spcBef>
            </a:pPr>
            <a:fld id="{F763199D-6AD0-41E0-B775-B19CAAACB6A0}" type="slidenum">
              <a:rPr lang="en-US" altLang="en-US" smtClean="0">
                <a:latin typeface="Arial" pitchFamily="34" charset="0"/>
                <a:ea typeface="ヒラギノ角ゴ Pro W3"/>
                <a:cs typeface="ヒラギノ角ゴ Pro W3"/>
              </a:rPr>
              <a:pPr>
                <a:spcBef>
                  <a:spcPct val="0"/>
                </a:spcBef>
              </a:pPr>
              <a:t>2</a:t>
            </a:fld>
            <a:endParaRPr lang="en-US" altLang="en-US" smtClean="0">
              <a:latin typeface="Arial" pitchFamily="34" charset="0"/>
              <a:ea typeface="ヒラギノ角ゴ Pro W3"/>
              <a:cs typeface="ヒラギノ角ゴ Pro W3"/>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5650" indent="-290513" eaLnBrk="0" hangingPunct="0">
              <a:spcBef>
                <a:spcPct val="30000"/>
              </a:spcBef>
              <a:defRPr sz="1200">
                <a:solidFill>
                  <a:schemeClr val="tx1"/>
                </a:solidFill>
                <a:latin typeface="Calibri" pitchFamily="34" charset="0"/>
              </a:defRPr>
            </a:lvl2pPr>
            <a:lvl3pPr marL="1163638" indent="-231775" eaLnBrk="0" hangingPunct="0">
              <a:spcBef>
                <a:spcPct val="30000"/>
              </a:spcBef>
              <a:defRPr sz="1200">
                <a:solidFill>
                  <a:schemeClr val="tx1"/>
                </a:solidFill>
                <a:latin typeface="Calibri" pitchFamily="34" charset="0"/>
              </a:defRPr>
            </a:lvl3pPr>
            <a:lvl4pPr marL="1630363" indent="-231775" eaLnBrk="0" hangingPunct="0">
              <a:spcBef>
                <a:spcPct val="30000"/>
              </a:spcBef>
              <a:defRPr sz="1200">
                <a:solidFill>
                  <a:schemeClr val="tx1"/>
                </a:solidFill>
                <a:latin typeface="Calibri" pitchFamily="34" charset="0"/>
              </a:defRPr>
            </a:lvl4pPr>
            <a:lvl5pPr marL="2095500" indent="-231775" eaLnBrk="0" hangingPunct="0">
              <a:spcBef>
                <a:spcPct val="30000"/>
              </a:spcBef>
              <a:defRPr sz="1200">
                <a:solidFill>
                  <a:schemeClr val="tx1"/>
                </a:solidFill>
                <a:latin typeface="Calibri" pitchFamily="34" charset="0"/>
              </a:defRPr>
            </a:lvl5pPr>
            <a:lvl6pPr marL="2552700" indent="-231775" defTabSz="457200" eaLnBrk="0" fontAlgn="base" hangingPunct="0">
              <a:spcBef>
                <a:spcPct val="30000"/>
              </a:spcBef>
              <a:spcAft>
                <a:spcPct val="0"/>
              </a:spcAft>
              <a:defRPr sz="1200">
                <a:solidFill>
                  <a:schemeClr val="tx1"/>
                </a:solidFill>
                <a:latin typeface="Calibri" pitchFamily="34" charset="0"/>
              </a:defRPr>
            </a:lvl6pPr>
            <a:lvl7pPr marL="3009900" indent="-231775" defTabSz="457200" eaLnBrk="0" fontAlgn="base" hangingPunct="0">
              <a:spcBef>
                <a:spcPct val="30000"/>
              </a:spcBef>
              <a:spcAft>
                <a:spcPct val="0"/>
              </a:spcAft>
              <a:defRPr sz="1200">
                <a:solidFill>
                  <a:schemeClr val="tx1"/>
                </a:solidFill>
                <a:latin typeface="Calibri" pitchFamily="34" charset="0"/>
              </a:defRPr>
            </a:lvl7pPr>
            <a:lvl8pPr marL="3467100" indent="-231775" defTabSz="457200" eaLnBrk="0" fontAlgn="base" hangingPunct="0">
              <a:spcBef>
                <a:spcPct val="30000"/>
              </a:spcBef>
              <a:spcAft>
                <a:spcPct val="0"/>
              </a:spcAft>
              <a:defRPr sz="1200">
                <a:solidFill>
                  <a:schemeClr val="tx1"/>
                </a:solidFill>
                <a:latin typeface="Calibri" pitchFamily="34" charset="0"/>
              </a:defRPr>
            </a:lvl8pPr>
            <a:lvl9pPr marL="3924300" indent="-231775" defTabSz="457200" eaLnBrk="0" fontAlgn="base" hangingPunct="0">
              <a:spcBef>
                <a:spcPct val="30000"/>
              </a:spcBef>
              <a:spcAft>
                <a:spcPct val="0"/>
              </a:spcAft>
              <a:defRPr sz="1200">
                <a:solidFill>
                  <a:schemeClr val="tx1"/>
                </a:solidFill>
                <a:latin typeface="Calibri" pitchFamily="34" charset="0"/>
              </a:defRPr>
            </a:lvl9pPr>
          </a:lstStyle>
          <a:p>
            <a:pPr>
              <a:spcBef>
                <a:spcPct val="0"/>
              </a:spcBef>
            </a:pPr>
            <a:fld id="{17BBFD4D-3B9A-4674-8B8D-A9D461198DA5}" type="slidenum">
              <a:rPr lang="en-US" altLang="en-US" smtClean="0">
                <a:latin typeface="Arial" pitchFamily="34" charset="0"/>
                <a:ea typeface="ヒラギノ角ゴ Pro W3"/>
                <a:cs typeface="ヒラギノ角ゴ Pro W3"/>
              </a:rPr>
              <a:pPr>
                <a:spcBef>
                  <a:spcPct val="0"/>
                </a:spcBef>
              </a:pPr>
              <a:t>3</a:t>
            </a:fld>
            <a:endParaRPr lang="en-US" altLang="en-US" smtClean="0">
              <a:latin typeface="Arial" pitchFamily="34" charset="0"/>
              <a:ea typeface="ヒラギノ角ゴ Pro W3"/>
              <a:cs typeface="ヒラギノ角ゴ Pro W3"/>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5650" indent="-290513" eaLnBrk="0" hangingPunct="0">
              <a:spcBef>
                <a:spcPct val="30000"/>
              </a:spcBef>
              <a:defRPr sz="1200">
                <a:solidFill>
                  <a:schemeClr val="tx1"/>
                </a:solidFill>
                <a:latin typeface="Calibri" pitchFamily="34" charset="0"/>
              </a:defRPr>
            </a:lvl2pPr>
            <a:lvl3pPr marL="1163638" indent="-231775" eaLnBrk="0" hangingPunct="0">
              <a:spcBef>
                <a:spcPct val="30000"/>
              </a:spcBef>
              <a:defRPr sz="1200">
                <a:solidFill>
                  <a:schemeClr val="tx1"/>
                </a:solidFill>
                <a:latin typeface="Calibri" pitchFamily="34" charset="0"/>
              </a:defRPr>
            </a:lvl3pPr>
            <a:lvl4pPr marL="1630363" indent="-231775" eaLnBrk="0" hangingPunct="0">
              <a:spcBef>
                <a:spcPct val="30000"/>
              </a:spcBef>
              <a:defRPr sz="1200">
                <a:solidFill>
                  <a:schemeClr val="tx1"/>
                </a:solidFill>
                <a:latin typeface="Calibri" pitchFamily="34" charset="0"/>
              </a:defRPr>
            </a:lvl4pPr>
            <a:lvl5pPr marL="2095500" indent="-231775" eaLnBrk="0" hangingPunct="0">
              <a:spcBef>
                <a:spcPct val="30000"/>
              </a:spcBef>
              <a:defRPr sz="1200">
                <a:solidFill>
                  <a:schemeClr val="tx1"/>
                </a:solidFill>
                <a:latin typeface="Calibri" pitchFamily="34" charset="0"/>
              </a:defRPr>
            </a:lvl5pPr>
            <a:lvl6pPr marL="2552700" indent="-231775" defTabSz="457200" eaLnBrk="0" fontAlgn="base" hangingPunct="0">
              <a:spcBef>
                <a:spcPct val="30000"/>
              </a:spcBef>
              <a:spcAft>
                <a:spcPct val="0"/>
              </a:spcAft>
              <a:defRPr sz="1200">
                <a:solidFill>
                  <a:schemeClr val="tx1"/>
                </a:solidFill>
                <a:latin typeface="Calibri" pitchFamily="34" charset="0"/>
              </a:defRPr>
            </a:lvl6pPr>
            <a:lvl7pPr marL="3009900" indent="-231775" defTabSz="457200" eaLnBrk="0" fontAlgn="base" hangingPunct="0">
              <a:spcBef>
                <a:spcPct val="30000"/>
              </a:spcBef>
              <a:spcAft>
                <a:spcPct val="0"/>
              </a:spcAft>
              <a:defRPr sz="1200">
                <a:solidFill>
                  <a:schemeClr val="tx1"/>
                </a:solidFill>
                <a:latin typeface="Calibri" pitchFamily="34" charset="0"/>
              </a:defRPr>
            </a:lvl7pPr>
            <a:lvl8pPr marL="3467100" indent="-231775" defTabSz="457200" eaLnBrk="0" fontAlgn="base" hangingPunct="0">
              <a:spcBef>
                <a:spcPct val="30000"/>
              </a:spcBef>
              <a:spcAft>
                <a:spcPct val="0"/>
              </a:spcAft>
              <a:defRPr sz="1200">
                <a:solidFill>
                  <a:schemeClr val="tx1"/>
                </a:solidFill>
                <a:latin typeface="Calibri" pitchFamily="34" charset="0"/>
              </a:defRPr>
            </a:lvl8pPr>
            <a:lvl9pPr marL="3924300" indent="-231775" defTabSz="457200" eaLnBrk="0" fontAlgn="base" hangingPunct="0">
              <a:spcBef>
                <a:spcPct val="30000"/>
              </a:spcBef>
              <a:spcAft>
                <a:spcPct val="0"/>
              </a:spcAft>
              <a:defRPr sz="1200">
                <a:solidFill>
                  <a:schemeClr val="tx1"/>
                </a:solidFill>
                <a:latin typeface="Calibri" pitchFamily="34" charset="0"/>
              </a:defRPr>
            </a:lvl9pPr>
          </a:lstStyle>
          <a:p>
            <a:pPr>
              <a:spcBef>
                <a:spcPct val="0"/>
              </a:spcBef>
            </a:pPr>
            <a:fld id="{9BFAAD93-C5D5-485C-8CAA-91CAD78FD6CE}" type="slidenum">
              <a:rPr lang="en-US" altLang="en-US" smtClean="0">
                <a:latin typeface="Arial" pitchFamily="34" charset="0"/>
                <a:ea typeface="ヒラギノ角ゴ Pro W3"/>
                <a:cs typeface="ヒラギノ角ゴ Pro W3"/>
              </a:rPr>
              <a:pPr>
                <a:spcBef>
                  <a:spcPct val="0"/>
                </a:spcBef>
              </a:pPr>
              <a:t>4</a:t>
            </a:fld>
            <a:endParaRPr lang="en-US" altLang="en-US" smtClean="0">
              <a:latin typeface="Arial" pitchFamily="34" charset="0"/>
              <a:ea typeface="ヒラギノ角ゴ Pro W3"/>
              <a:cs typeface="ヒラギノ角ゴ Pro W3"/>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5650" indent="-290513" eaLnBrk="0" hangingPunct="0">
              <a:spcBef>
                <a:spcPct val="30000"/>
              </a:spcBef>
              <a:defRPr sz="1200">
                <a:solidFill>
                  <a:schemeClr val="tx1"/>
                </a:solidFill>
                <a:latin typeface="Calibri" pitchFamily="34" charset="0"/>
              </a:defRPr>
            </a:lvl2pPr>
            <a:lvl3pPr marL="1163638" indent="-231775" eaLnBrk="0" hangingPunct="0">
              <a:spcBef>
                <a:spcPct val="30000"/>
              </a:spcBef>
              <a:defRPr sz="1200">
                <a:solidFill>
                  <a:schemeClr val="tx1"/>
                </a:solidFill>
                <a:latin typeface="Calibri" pitchFamily="34" charset="0"/>
              </a:defRPr>
            </a:lvl3pPr>
            <a:lvl4pPr marL="1630363" indent="-231775" eaLnBrk="0" hangingPunct="0">
              <a:spcBef>
                <a:spcPct val="30000"/>
              </a:spcBef>
              <a:defRPr sz="1200">
                <a:solidFill>
                  <a:schemeClr val="tx1"/>
                </a:solidFill>
                <a:latin typeface="Calibri" pitchFamily="34" charset="0"/>
              </a:defRPr>
            </a:lvl4pPr>
            <a:lvl5pPr marL="2095500" indent="-231775" eaLnBrk="0" hangingPunct="0">
              <a:spcBef>
                <a:spcPct val="30000"/>
              </a:spcBef>
              <a:defRPr sz="1200">
                <a:solidFill>
                  <a:schemeClr val="tx1"/>
                </a:solidFill>
                <a:latin typeface="Calibri" pitchFamily="34" charset="0"/>
              </a:defRPr>
            </a:lvl5pPr>
            <a:lvl6pPr marL="2552700" indent="-231775" defTabSz="457200" eaLnBrk="0" fontAlgn="base" hangingPunct="0">
              <a:spcBef>
                <a:spcPct val="30000"/>
              </a:spcBef>
              <a:spcAft>
                <a:spcPct val="0"/>
              </a:spcAft>
              <a:defRPr sz="1200">
                <a:solidFill>
                  <a:schemeClr val="tx1"/>
                </a:solidFill>
                <a:latin typeface="Calibri" pitchFamily="34" charset="0"/>
              </a:defRPr>
            </a:lvl6pPr>
            <a:lvl7pPr marL="3009900" indent="-231775" defTabSz="457200" eaLnBrk="0" fontAlgn="base" hangingPunct="0">
              <a:spcBef>
                <a:spcPct val="30000"/>
              </a:spcBef>
              <a:spcAft>
                <a:spcPct val="0"/>
              </a:spcAft>
              <a:defRPr sz="1200">
                <a:solidFill>
                  <a:schemeClr val="tx1"/>
                </a:solidFill>
                <a:latin typeface="Calibri" pitchFamily="34" charset="0"/>
              </a:defRPr>
            </a:lvl7pPr>
            <a:lvl8pPr marL="3467100" indent="-231775" defTabSz="457200" eaLnBrk="0" fontAlgn="base" hangingPunct="0">
              <a:spcBef>
                <a:spcPct val="30000"/>
              </a:spcBef>
              <a:spcAft>
                <a:spcPct val="0"/>
              </a:spcAft>
              <a:defRPr sz="1200">
                <a:solidFill>
                  <a:schemeClr val="tx1"/>
                </a:solidFill>
                <a:latin typeface="Calibri" pitchFamily="34" charset="0"/>
              </a:defRPr>
            </a:lvl8pPr>
            <a:lvl9pPr marL="3924300" indent="-231775" defTabSz="457200" eaLnBrk="0" fontAlgn="base" hangingPunct="0">
              <a:spcBef>
                <a:spcPct val="30000"/>
              </a:spcBef>
              <a:spcAft>
                <a:spcPct val="0"/>
              </a:spcAft>
              <a:defRPr sz="1200">
                <a:solidFill>
                  <a:schemeClr val="tx1"/>
                </a:solidFill>
                <a:latin typeface="Calibri" pitchFamily="34" charset="0"/>
              </a:defRPr>
            </a:lvl9pPr>
          </a:lstStyle>
          <a:p>
            <a:pPr>
              <a:spcBef>
                <a:spcPct val="0"/>
              </a:spcBef>
            </a:pPr>
            <a:fld id="{9E69D279-4FBB-4FF4-BAC9-BCEF6E306169}" type="slidenum">
              <a:rPr lang="en-US" altLang="en-US" smtClean="0">
                <a:latin typeface="Arial" pitchFamily="34" charset="0"/>
                <a:ea typeface="ヒラギノ角ゴ Pro W3"/>
                <a:cs typeface="ヒラギノ角ゴ Pro W3"/>
              </a:rPr>
              <a:pPr>
                <a:spcBef>
                  <a:spcPct val="0"/>
                </a:spcBef>
              </a:pPr>
              <a:t>5</a:t>
            </a:fld>
            <a:endParaRPr lang="en-US" altLang="en-US" smtClean="0">
              <a:latin typeface="Arial" pitchFamily="34" charset="0"/>
              <a:ea typeface="ヒラギノ角ゴ Pro W3"/>
              <a:cs typeface="ヒラギノ角ゴ Pro W3"/>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5650" indent="-290513" eaLnBrk="0" hangingPunct="0">
              <a:spcBef>
                <a:spcPct val="30000"/>
              </a:spcBef>
              <a:defRPr sz="1200">
                <a:solidFill>
                  <a:schemeClr val="tx1"/>
                </a:solidFill>
                <a:latin typeface="Calibri" pitchFamily="34" charset="0"/>
              </a:defRPr>
            </a:lvl2pPr>
            <a:lvl3pPr marL="1163638" indent="-231775" eaLnBrk="0" hangingPunct="0">
              <a:spcBef>
                <a:spcPct val="30000"/>
              </a:spcBef>
              <a:defRPr sz="1200">
                <a:solidFill>
                  <a:schemeClr val="tx1"/>
                </a:solidFill>
                <a:latin typeface="Calibri" pitchFamily="34" charset="0"/>
              </a:defRPr>
            </a:lvl3pPr>
            <a:lvl4pPr marL="1630363" indent="-231775" eaLnBrk="0" hangingPunct="0">
              <a:spcBef>
                <a:spcPct val="30000"/>
              </a:spcBef>
              <a:defRPr sz="1200">
                <a:solidFill>
                  <a:schemeClr val="tx1"/>
                </a:solidFill>
                <a:latin typeface="Calibri" pitchFamily="34" charset="0"/>
              </a:defRPr>
            </a:lvl4pPr>
            <a:lvl5pPr marL="2095500" indent="-231775" eaLnBrk="0" hangingPunct="0">
              <a:spcBef>
                <a:spcPct val="30000"/>
              </a:spcBef>
              <a:defRPr sz="1200">
                <a:solidFill>
                  <a:schemeClr val="tx1"/>
                </a:solidFill>
                <a:latin typeface="Calibri" pitchFamily="34" charset="0"/>
              </a:defRPr>
            </a:lvl5pPr>
            <a:lvl6pPr marL="2552700" indent="-231775" defTabSz="457200" eaLnBrk="0" fontAlgn="base" hangingPunct="0">
              <a:spcBef>
                <a:spcPct val="30000"/>
              </a:spcBef>
              <a:spcAft>
                <a:spcPct val="0"/>
              </a:spcAft>
              <a:defRPr sz="1200">
                <a:solidFill>
                  <a:schemeClr val="tx1"/>
                </a:solidFill>
                <a:latin typeface="Calibri" pitchFamily="34" charset="0"/>
              </a:defRPr>
            </a:lvl6pPr>
            <a:lvl7pPr marL="3009900" indent="-231775" defTabSz="457200" eaLnBrk="0" fontAlgn="base" hangingPunct="0">
              <a:spcBef>
                <a:spcPct val="30000"/>
              </a:spcBef>
              <a:spcAft>
                <a:spcPct val="0"/>
              </a:spcAft>
              <a:defRPr sz="1200">
                <a:solidFill>
                  <a:schemeClr val="tx1"/>
                </a:solidFill>
                <a:latin typeface="Calibri" pitchFamily="34" charset="0"/>
              </a:defRPr>
            </a:lvl7pPr>
            <a:lvl8pPr marL="3467100" indent="-231775" defTabSz="457200" eaLnBrk="0" fontAlgn="base" hangingPunct="0">
              <a:spcBef>
                <a:spcPct val="30000"/>
              </a:spcBef>
              <a:spcAft>
                <a:spcPct val="0"/>
              </a:spcAft>
              <a:defRPr sz="1200">
                <a:solidFill>
                  <a:schemeClr val="tx1"/>
                </a:solidFill>
                <a:latin typeface="Calibri" pitchFamily="34" charset="0"/>
              </a:defRPr>
            </a:lvl8pPr>
            <a:lvl9pPr marL="3924300" indent="-231775" defTabSz="457200" eaLnBrk="0" fontAlgn="base" hangingPunct="0">
              <a:spcBef>
                <a:spcPct val="30000"/>
              </a:spcBef>
              <a:spcAft>
                <a:spcPct val="0"/>
              </a:spcAft>
              <a:defRPr sz="1200">
                <a:solidFill>
                  <a:schemeClr val="tx1"/>
                </a:solidFill>
                <a:latin typeface="Calibri" pitchFamily="34" charset="0"/>
              </a:defRPr>
            </a:lvl9pPr>
          </a:lstStyle>
          <a:p>
            <a:pPr>
              <a:spcBef>
                <a:spcPct val="0"/>
              </a:spcBef>
            </a:pPr>
            <a:fld id="{D8A65E47-E2C0-41CB-8C11-A895642D01F4}" type="slidenum">
              <a:rPr lang="en-US" altLang="en-US" smtClean="0">
                <a:latin typeface="Arial" pitchFamily="34" charset="0"/>
                <a:ea typeface="ヒラギノ角ゴ Pro W3"/>
                <a:cs typeface="ヒラギノ角ゴ Pro W3"/>
              </a:rPr>
              <a:pPr>
                <a:spcBef>
                  <a:spcPct val="0"/>
                </a:spcBef>
              </a:pPr>
              <a:t>6</a:t>
            </a:fld>
            <a:endParaRPr lang="en-US" altLang="en-US" smtClean="0">
              <a:latin typeface="Arial" pitchFamily="34" charset="0"/>
              <a:ea typeface="ヒラギノ角ゴ Pro W3"/>
              <a:cs typeface="ヒラギノ角ゴ Pro W3"/>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8 CFR 214.14(a)(14)(ii): A victim of witness tampering must show the perpetrators principally committed the offense as a means: </a:t>
            </a:r>
            <a:r>
              <a:rPr lang="en-US" altLang="en-US" b="1" smtClean="0"/>
              <a:t>(1)</a:t>
            </a:r>
            <a:r>
              <a:rPr lang="en-US" altLang="en-US" smtClean="0"/>
              <a:t> to avoid or frustrate efforts to investigate, arrest, prosecute, or otherwise bring him or her to justice for other criminal activity; or </a:t>
            </a:r>
            <a:r>
              <a:rPr lang="en-US" altLang="en-US" b="1" smtClean="0"/>
              <a:t>(2)</a:t>
            </a:r>
            <a:r>
              <a:rPr lang="en-US" altLang="en-US" smtClean="0"/>
              <a:t> to further his or her abuse or exploitation of or undue control over the alien through manipulation of the legal system.</a:t>
            </a:r>
          </a:p>
          <a:p>
            <a:pPr eaLnBrk="1" hangingPunct="1">
              <a:spcBef>
                <a:spcPct val="0"/>
              </a:spcBef>
            </a:pPr>
            <a:endParaRPr lang="en-US" altLang="en-US" smtClean="0"/>
          </a:p>
          <a:p>
            <a:pPr eaLnBrk="1" hangingPunct="1">
              <a:spcBef>
                <a:spcPct val="0"/>
              </a:spcBef>
            </a:pPr>
            <a:r>
              <a:rPr lang="en-US" altLang="en-US" smtClean="0"/>
              <a:t>Example of witness tampering criminal statute: USC Title 18 1512(a)(2)(A): It is a federal crime to use physical force or the threat of physical force against any person, with the intent to influence, delay, or prevent the testimony of any person in an official proceeding.  Punishable by imprisonment for up to 30 years.</a:t>
            </a: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5650" indent="-290513" eaLnBrk="0" hangingPunct="0">
              <a:spcBef>
                <a:spcPct val="30000"/>
              </a:spcBef>
              <a:defRPr sz="1200">
                <a:solidFill>
                  <a:schemeClr val="tx1"/>
                </a:solidFill>
                <a:latin typeface="Calibri" pitchFamily="34" charset="0"/>
              </a:defRPr>
            </a:lvl2pPr>
            <a:lvl3pPr marL="1163638" indent="-231775" eaLnBrk="0" hangingPunct="0">
              <a:spcBef>
                <a:spcPct val="30000"/>
              </a:spcBef>
              <a:defRPr sz="1200">
                <a:solidFill>
                  <a:schemeClr val="tx1"/>
                </a:solidFill>
                <a:latin typeface="Calibri" pitchFamily="34" charset="0"/>
              </a:defRPr>
            </a:lvl3pPr>
            <a:lvl4pPr marL="1630363" indent="-231775" eaLnBrk="0" hangingPunct="0">
              <a:spcBef>
                <a:spcPct val="30000"/>
              </a:spcBef>
              <a:defRPr sz="1200">
                <a:solidFill>
                  <a:schemeClr val="tx1"/>
                </a:solidFill>
                <a:latin typeface="Calibri" pitchFamily="34" charset="0"/>
              </a:defRPr>
            </a:lvl4pPr>
            <a:lvl5pPr marL="2095500" indent="-231775" eaLnBrk="0" hangingPunct="0">
              <a:spcBef>
                <a:spcPct val="30000"/>
              </a:spcBef>
              <a:defRPr sz="1200">
                <a:solidFill>
                  <a:schemeClr val="tx1"/>
                </a:solidFill>
                <a:latin typeface="Calibri" pitchFamily="34" charset="0"/>
              </a:defRPr>
            </a:lvl5pPr>
            <a:lvl6pPr marL="2552700" indent="-231775" defTabSz="457200" eaLnBrk="0" fontAlgn="base" hangingPunct="0">
              <a:spcBef>
                <a:spcPct val="30000"/>
              </a:spcBef>
              <a:spcAft>
                <a:spcPct val="0"/>
              </a:spcAft>
              <a:defRPr sz="1200">
                <a:solidFill>
                  <a:schemeClr val="tx1"/>
                </a:solidFill>
                <a:latin typeface="Calibri" pitchFamily="34" charset="0"/>
              </a:defRPr>
            </a:lvl6pPr>
            <a:lvl7pPr marL="3009900" indent="-231775" defTabSz="457200" eaLnBrk="0" fontAlgn="base" hangingPunct="0">
              <a:spcBef>
                <a:spcPct val="30000"/>
              </a:spcBef>
              <a:spcAft>
                <a:spcPct val="0"/>
              </a:spcAft>
              <a:defRPr sz="1200">
                <a:solidFill>
                  <a:schemeClr val="tx1"/>
                </a:solidFill>
                <a:latin typeface="Calibri" pitchFamily="34" charset="0"/>
              </a:defRPr>
            </a:lvl7pPr>
            <a:lvl8pPr marL="3467100" indent="-231775" defTabSz="457200" eaLnBrk="0" fontAlgn="base" hangingPunct="0">
              <a:spcBef>
                <a:spcPct val="30000"/>
              </a:spcBef>
              <a:spcAft>
                <a:spcPct val="0"/>
              </a:spcAft>
              <a:defRPr sz="1200">
                <a:solidFill>
                  <a:schemeClr val="tx1"/>
                </a:solidFill>
                <a:latin typeface="Calibri" pitchFamily="34" charset="0"/>
              </a:defRPr>
            </a:lvl8pPr>
            <a:lvl9pPr marL="3924300" indent="-231775" defTabSz="457200" eaLnBrk="0" fontAlgn="base" hangingPunct="0">
              <a:spcBef>
                <a:spcPct val="30000"/>
              </a:spcBef>
              <a:spcAft>
                <a:spcPct val="0"/>
              </a:spcAft>
              <a:defRPr sz="1200">
                <a:solidFill>
                  <a:schemeClr val="tx1"/>
                </a:solidFill>
                <a:latin typeface="Calibri" pitchFamily="34" charset="0"/>
              </a:defRPr>
            </a:lvl9pPr>
          </a:lstStyle>
          <a:p>
            <a:pPr>
              <a:spcBef>
                <a:spcPct val="0"/>
              </a:spcBef>
            </a:pPr>
            <a:fld id="{EE79B593-E8E2-4CF2-8422-D7D3E05BFC26}" type="slidenum">
              <a:rPr lang="en-US" altLang="en-US" smtClean="0">
                <a:latin typeface="Arial" pitchFamily="34" charset="0"/>
                <a:ea typeface="ヒラギノ角ゴ Pro W3"/>
                <a:cs typeface="ヒラギノ角ゴ Pro W3"/>
              </a:rPr>
              <a:pPr>
                <a:spcBef>
                  <a:spcPct val="0"/>
                </a:spcBef>
              </a:pPr>
              <a:t>7</a:t>
            </a:fld>
            <a:endParaRPr lang="en-US" altLang="en-US" smtClean="0">
              <a:latin typeface="Arial" pitchFamily="34" charset="0"/>
              <a:ea typeface="ヒラギノ角ゴ Pro W3"/>
              <a:cs typeface="ヒラギノ角ゴ Pro W3"/>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5650" indent="-290513" eaLnBrk="0" hangingPunct="0">
              <a:spcBef>
                <a:spcPct val="30000"/>
              </a:spcBef>
              <a:defRPr sz="1200">
                <a:solidFill>
                  <a:schemeClr val="tx1"/>
                </a:solidFill>
                <a:latin typeface="Calibri" pitchFamily="34" charset="0"/>
              </a:defRPr>
            </a:lvl2pPr>
            <a:lvl3pPr marL="1163638" indent="-231775" eaLnBrk="0" hangingPunct="0">
              <a:spcBef>
                <a:spcPct val="30000"/>
              </a:spcBef>
              <a:defRPr sz="1200">
                <a:solidFill>
                  <a:schemeClr val="tx1"/>
                </a:solidFill>
                <a:latin typeface="Calibri" pitchFamily="34" charset="0"/>
              </a:defRPr>
            </a:lvl3pPr>
            <a:lvl4pPr marL="1630363" indent="-231775" eaLnBrk="0" hangingPunct="0">
              <a:spcBef>
                <a:spcPct val="30000"/>
              </a:spcBef>
              <a:defRPr sz="1200">
                <a:solidFill>
                  <a:schemeClr val="tx1"/>
                </a:solidFill>
                <a:latin typeface="Calibri" pitchFamily="34" charset="0"/>
              </a:defRPr>
            </a:lvl4pPr>
            <a:lvl5pPr marL="2095500" indent="-231775" eaLnBrk="0" hangingPunct="0">
              <a:spcBef>
                <a:spcPct val="30000"/>
              </a:spcBef>
              <a:defRPr sz="1200">
                <a:solidFill>
                  <a:schemeClr val="tx1"/>
                </a:solidFill>
                <a:latin typeface="Calibri" pitchFamily="34" charset="0"/>
              </a:defRPr>
            </a:lvl5pPr>
            <a:lvl6pPr marL="2552700" indent="-231775" defTabSz="457200" eaLnBrk="0" fontAlgn="base" hangingPunct="0">
              <a:spcBef>
                <a:spcPct val="30000"/>
              </a:spcBef>
              <a:spcAft>
                <a:spcPct val="0"/>
              </a:spcAft>
              <a:defRPr sz="1200">
                <a:solidFill>
                  <a:schemeClr val="tx1"/>
                </a:solidFill>
                <a:latin typeface="Calibri" pitchFamily="34" charset="0"/>
              </a:defRPr>
            </a:lvl6pPr>
            <a:lvl7pPr marL="3009900" indent="-231775" defTabSz="457200" eaLnBrk="0" fontAlgn="base" hangingPunct="0">
              <a:spcBef>
                <a:spcPct val="30000"/>
              </a:spcBef>
              <a:spcAft>
                <a:spcPct val="0"/>
              </a:spcAft>
              <a:defRPr sz="1200">
                <a:solidFill>
                  <a:schemeClr val="tx1"/>
                </a:solidFill>
                <a:latin typeface="Calibri" pitchFamily="34" charset="0"/>
              </a:defRPr>
            </a:lvl7pPr>
            <a:lvl8pPr marL="3467100" indent="-231775" defTabSz="457200" eaLnBrk="0" fontAlgn="base" hangingPunct="0">
              <a:spcBef>
                <a:spcPct val="30000"/>
              </a:spcBef>
              <a:spcAft>
                <a:spcPct val="0"/>
              </a:spcAft>
              <a:defRPr sz="1200">
                <a:solidFill>
                  <a:schemeClr val="tx1"/>
                </a:solidFill>
                <a:latin typeface="Calibri" pitchFamily="34" charset="0"/>
              </a:defRPr>
            </a:lvl8pPr>
            <a:lvl9pPr marL="3924300" indent="-231775" defTabSz="457200" eaLnBrk="0" fontAlgn="base" hangingPunct="0">
              <a:spcBef>
                <a:spcPct val="30000"/>
              </a:spcBef>
              <a:spcAft>
                <a:spcPct val="0"/>
              </a:spcAft>
              <a:defRPr sz="1200">
                <a:solidFill>
                  <a:schemeClr val="tx1"/>
                </a:solidFill>
                <a:latin typeface="Calibri" pitchFamily="34" charset="0"/>
              </a:defRPr>
            </a:lvl9pPr>
          </a:lstStyle>
          <a:p>
            <a:pPr>
              <a:spcBef>
                <a:spcPct val="0"/>
              </a:spcBef>
            </a:pPr>
            <a:fld id="{84A91DA1-C9B5-4100-A8FF-21DD9DF0EB58}" type="slidenum">
              <a:rPr lang="en-US" altLang="en-US" smtClean="0">
                <a:latin typeface="Arial" pitchFamily="34" charset="0"/>
                <a:ea typeface="ヒラギノ角ゴ Pro W3"/>
                <a:cs typeface="ヒラギノ角ゴ Pro W3"/>
              </a:rPr>
              <a:pPr>
                <a:spcBef>
                  <a:spcPct val="0"/>
                </a:spcBef>
              </a:pPr>
              <a:t>8</a:t>
            </a:fld>
            <a:endParaRPr lang="en-US" altLang="en-US" smtClean="0">
              <a:latin typeface="Arial" pitchFamily="34" charset="0"/>
              <a:ea typeface="ヒラギノ角ゴ Pro W3"/>
              <a:cs typeface="ヒラギノ角ゴ Pro W3"/>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755650" lvl="1" indent="-290513" eaLnBrk="1" hangingPunct="1"/>
            <a:r>
              <a:rPr lang="en-US" altLang="en-US" smtClean="0">
                <a:cs typeface="Helvetica" pitchFamily="34" charset="0"/>
                <a:sym typeface="Helvetica" pitchFamily="34" charset="0"/>
              </a:rPr>
              <a:t>The nature of the injury inflicted;</a:t>
            </a:r>
          </a:p>
          <a:p>
            <a:pPr marL="755650" lvl="1" indent="-290513" eaLnBrk="1" hangingPunct="1"/>
            <a:r>
              <a:rPr lang="en-US" altLang="en-US" smtClean="0">
                <a:cs typeface="Helvetica" pitchFamily="34" charset="0"/>
                <a:sym typeface="Helvetica" pitchFamily="34" charset="0"/>
              </a:rPr>
              <a:t>The severity of the perpetrator’s conduct;</a:t>
            </a:r>
          </a:p>
          <a:p>
            <a:pPr marL="755650" lvl="1" indent="-290513" eaLnBrk="1" hangingPunct="1"/>
            <a:r>
              <a:rPr lang="en-US" altLang="en-US" smtClean="0">
                <a:cs typeface="Helvetica" pitchFamily="34" charset="0"/>
                <a:sym typeface="Helvetica" pitchFamily="34" charset="0"/>
              </a:rPr>
              <a:t>The severity of the harm suffered;</a:t>
            </a:r>
          </a:p>
          <a:p>
            <a:pPr marL="755650" lvl="1" indent="-290513" eaLnBrk="1" hangingPunct="1"/>
            <a:r>
              <a:rPr lang="en-US" altLang="en-US" smtClean="0">
                <a:cs typeface="Helvetica" pitchFamily="34" charset="0"/>
                <a:sym typeface="Helvetica" pitchFamily="34" charset="0"/>
              </a:rPr>
              <a:t>The duration of the infliction of the harm; and</a:t>
            </a:r>
          </a:p>
          <a:p>
            <a:pPr marL="755650" lvl="1" indent="-290513" eaLnBrk="1" hangingPunct="1"/>
            <a:r>
              <a:rPr lang="en-US" altLang="en-US" smtClean="0">
                <a:cs typeface="Helvetica" pitchFamily="34" charset="0"/>
                <a:sym typeface="Helvetica" pitchFamily="34" charset="0"/>
              </a:rPr>
              <a:t>The extent to which there is </a:t>
            </a:r>
            <a:r>
              <a:rPr lang="en-US" altLang="en-US" b="1" smtClean="0">
                <a:cs typeface="Helvetica" pitchFamily="34" charset="0"/>
                <a:sym typeface="Helvetica" pitchFamily="34" charset="0"/>
              </a:rPr>
              <a:t>permanent or serious harm to appearance, health, or physical or mental soundness.</a:t>
            </a:r>
          </a:p>
          <a:p>
            <a:pPr eaLnBrk="1" hangingPunct="1">
              <a:spcBef>
                <a:spcPct val="0"/>
              </a:spcBef>
            </a:pPr>
            <a:endParaRPr lang="en-US" altLang="en-US" smtClean="0"/>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5650" indent="-290513" eaLnBrk="0" hangingPunct="0">
              <a:spcBef>
                <a:spcPct val="30000"/>
              </a:spcBef>
              <a:defRPr sz="1200">
                <a:solidFill>
                  <a:schemeClr val="tx1"/>
                </a:solidFill>
                <a:latin typeface="Calibri" pitchFamily="34" charset="0"/>
              </a:defRPr>
            </a:lvl2pPr>
            <a:lvl3pPr marL="1163638" indent="-231775" eaLnBrk="0" hangingPunct="0">
              <a:spcBef>
                <a:spcPct val="30000"/>
              </a:spcBef>
              <a:defRPr sz="1200">
                <a:solidFill>
                  <a:schemeClr val="tx1"/>
                </a:solidFill>
                <a:latin typeface="Calibri" pitchFamily="34" charset="0"/>
              </a:defRPr>
            </a:lvl3pPr>
            <a:lvl4pPr marL="1630363" indent="-231775" eaLnBrk="0" hangingPunct="0">
              <a:spcBef>
                <a:spcPct val="30000"/>
              </a:spcBef>
              <a:defRPr sz="1200">
                <a:solidFill>
                  <a:schemeClr val="tx1"/>
                </a:solidFill>
                <a:latin typeface="Calibri" pitchFamily="34" charset="0"/>
              </a:defRPr>
            </a:lvl4pPr>
            <a:lvl5pPr marL="2095500" indent="-231775" eaLnBrk="0" hangingPunct="0">
              <a:spcBef>
                <a:spcPct val="30000"/>
              </a:spcBef>
              <a:defRPr sz="1200">
                <a:solidFill>
                  <a:schemeClr val="tx1"/>
                </a:solidFill>
                <a:latin typeface="Calibri" pitchFamily="34" charset="0"/>
              </a:defRPr>
            </a:lvl5pPr>
            <a:lvl6pPr marL="2552700" indent="-231775" defTabSz="457200" eaLnBrk="0" fontAlgn="base" hangingPunct="0">
              <a:spcBef>
                <a:spcPct val="30000"/>
              </a:spcBef>
              <a:spcAft>
                <a:spcPct val="0"/>
              </a:spcAft>
              <a:defRPr sz="1200">
                <a:solidFill>
                  <a:schemeClr val="tx1"/>
                </a:solidFill>
                <a:latin typeface="Calibri" pitchFamily="34" charset="0"/>
              </a:defRPr>
            </a:lvl6pPr>
            <a:lvl7pPr marL="3009900" indent="-231775" defTabSz="457200" eaLnBrk="0" fontAlgn="base" hangingPunct="0">
              <a:spcBef>
                <a:spcPct val="30000"/>
              </a:spcBef>
              <a:spcAft>
                <a:spcPct val="0"/>
              </a:spcAft>
              <a:defRPr sz="1200">
                <a:solidFill>
                  <a:schemeClr val="tx1"/>
                </a:solidFill>
                <a:latin typeface="Calibri" pitchFamily="34" charset="0"/>
              </a:defRPr>
            </a:lvl7pPr>
            <a:lvl8pPr marL="3467100" indent="-231775" defTabSz="457200" eaLnBrk="0" fontAlgn="base" hangingPunct="0">
              <a:spcBef>
                <a:spcPct val="30000"/>
              </a:spcBef>
              <a:spcAft>
                <a:spcPct val="0"/>
              </a:spcAft>
              <a:defRPr sz="1200">
                <a:solidFill>
                  <a:schemeClr val="tx1"/>
                </a:solidFill>
                <a:latin typeface="Calibri" pitchFamily="34" charset="0"/>
              </a:defRPr>
            </a:lvl8pPr>
            <a:lvl9pPr marL="3924300" indent="-231775" defTabSz="457200" eaLnBrk="0" fontAlgn="base" hangingPunct="0">
              <a:spcBef>
                <a:spcPct val="30000"/>
              </a:spcBef>
              <a:spcAft>
                <a:spcPct val="0"/>
              </a:spcAft>
              <a:defRPr sz="1200">
                <a:solidFill>
                  <a:schemeClr val="tx1"/>
                </a:solidFill>
                <a:latin typeface="Calibri" pitchFamily="34" charset="0"/>
              </a:defRPr>
            </a:lvl9pPr>
          </a:lstStyle>
          <a:p>
            <a:pPr>
              <a:spcBef>
                <a:spcPct val="0"/>
              </a:spcBef>
            </a:pPr>
            <a:fld id="{0BAEFC21-2F8C-4F69-B011-905F59A082E7}" type="slidenum">
              <a:rPr lang="en-US" altLang="en-US" smtClean="0">
                <a:latin typeface="Arial" pitchFamily="34" charset="0"/>
                <a:ea typeface="ヒラギノ角ゴ Pro W3"/>
                <a:cs typeface="ヒラギノ角ゴ Pro W3"/>
              </a:rPr>
              <a:pPr>
                <a:spcBef>
                  <a:spcPct val="0"/>
                </a:spcBef>
              </a:pPr>
              <a:t>9</a:t>
            </a:fld>
            <a:endParaRPr lang="en-US" altLang="en-US" smtClean="0">
              <a:latin typeface="Arial" pitchFamily="34" charset="0"/>
              <a:ea typeface="ヒラギノ角ゴ Pro W3"/>
              <a:cs typeface="ヒラギノ角ゴ Pro W3"/>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FA072862-6164-426C-BB4F-4F23745E5768}" type="datetime1">
              <a:rPr lang="en-US"/>
              <a:pPr>
                <a:defRPr/>
              </a:pPr>
              <a:t>11/14/2017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7EBB72E-3542-4D5D-BD64-3DFF97236C6B}" type="slidenum">
              <a:rPr lang="en-US"/>
              <a:pPr>
                <a:defRPr/>
              </a:pPr>
              <a:t>‹#›</a:t>
            </a:fld>
            <a:endParaRPr lang="en-US"/>
          </a:p>
        </p:txBody>
      </p:sp>
    </p:spTree>
    <p:extLst>
      <p:ext uri="{BB962C8B-B14F-4D97-AF65-F5344CB8AC3E}">
        <p14:creationId xmlns:p14="http://schemas.microsoft.com/office/powerpoint/2010/main" val="1957126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F0FC819-6702-4261-A830-F4A115FF2285}" type="datetime1">
              <a:rPr lang="en-US"/>
              <a:pPr>
                <a:defRPr/>
              </a:pPr>
              <a:t>11/14/2017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2F9B317-B4F0-41FE-AC18-0D28FC8B7D84}" type="slidenum">
              <a:rPr lang="en-US"/>
              <a:pPr>
                <a:defRPr/>
              </a:pPr>
              <a:t>‹#›</a:t>
            </a:fld>
            <a:endParaRPr lang="en-US"/>
          </a:p>
        </p:txBody>
      </p:sp>
    </p:spTree>
    <p:extLst>
      <p:ext uri="{BB962C8B-B14F-4D97-AF65-F5344CB8AC3E}">
        <p14:creationId xmlns:p14="http://schemas.microsoft.com/office/powerpoint/2010/main" val="2364813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165850" y="484188"/>
            <a:ext cx="1889125" cy="56419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98475" y="484188"/>
            <a:ext cx="5514975" cy="5641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F33672E-2384-491F-BE1C-311B3D2B2A6D}" type="datetime1">
              <a:rPr lang="en-US"/>
              <a:pPr>
                <a:defRPr/>
              </a:pPr>
              <a:t>11/14/2017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C97E135-D210-48D4-9E3D-4AFBCCDD8CAB}" type="slidenum">
              <a:rPr lang="en-US"/>
              <a:pPr>
                <a:defRPr/>
              </a:pPr>
              <a:t>‹#›</a:t>
            </a:fld>
            <a:endParaRPr lang="en-US"/>
          </a:p>
        </p:txBody>
      </p:sp>
    </p:spTree>
    <p:extLst>
      <p:ext uri="{BB962C8B-B14F-4D97-AF65-F5344CB8AC3E}">
        <p14:creationId xmlns:p14="http://schemas.microsoft.com/office/powerpoint/2010/main" val="1204583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98475" y="484188"/>
            <a:ext cx="7556500" cy="1116012"/>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98475" y="1981200"/>
            <a:ext cx="7556500" cy="19954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8475" y="4129088"/>
            <a:ext cx="7556500" cy="19970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687A6F90-E2ED-4C54-BB4A-DB7DD7CC8714}" type="datetime1">
              <a:rPr lang="en-US"/>
              <a:pPr>
                <a:defRPr/>
              </a:pPr>
              <a:t>11/14/2017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7C2245E-EC52-4BE3-A6F0-6BA895DC8B3B}" type="slidenum">
              <a:rPr lang="en-US"/>
              <a:pPr>
                <a:defRPr/>
              </a:pPr>
              <a:t>‹#›</a:t>
            </a:fld>
            <a:endParaRPr lang="en-US"/>
          </a:p>
        </p:txBody>
      </p:sp>
    </p:spTree>
    <p:extLst>
      <p:ext uri="{BB962C8B-B14F-4D97-AF65-F5344CB8AC3E}">
        <p14:creationId xmlns:p14="http://schemas.microsoft.com/office/powerpoint/2010/main" val="1326402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47B8194-7BA4-4168-9625-B1ED9594ECD4}" type="datetime1">
              <a:rPr lang="en-US"/>
              <a:pPr>
                <a:defRPr/>
              </a:pPr>
              <a:t>11/14/2017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E231470-4A20-4E09-8FEC-BE299EA2EA4F}" type="slidenum">
              <a:rPr lang="en-US"/>
              <a:pPr>
                <a:defRPr/>
              </a:pPr>
              <a:t>‹#›</a:t>
            </a:fld>
            <a:endParaRPr lang="en-US"/>
          </a:p>
        </p:txBody>
      </p:sp>
    </p:spTree>
    <p:extLst>
      <p:ext uri="{BB962C8B-B14F-4D97-AF65-F5344CB8AC3E}">
        <p14:creationId xmlns:p14="http://schemas.microsoft.com/office/powerpoint/2010/main" val="1475080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B472A2B-9076-46A6-B45E-4C7F1F9729E2}" type="datetime1">
              <a:rPr lang="en-US"/>
              <a:pPr>
                <a:defRPr/>
              </a:pPr>
              <a:t>11/14/2017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6469A32-5060-4227-880D-EAB45E73256C}" type="slidenum">
              <a:rPr lang="en-US"/>
              <a:pPr>
                <a:defRPr/>
              </a:pPr>
              <a:t>‹#›</a:t>
            </a:fld>
            <a:endParaRPr lang="en-US"/>
          </a:p>
        </p:txBody>
      </p:sp>
    </p:spTree>
    <p:extLst>
      <p:ext uri="{BB962C8B-B14F-4D97-AF65-F5344CB8AC3E}">
        <p14:creationId xmlns:p14="http://schemas.microsoft.com/office/powerpoint/2010/main" val="1063233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8475" y="1981200"/>
            <a:ext cx="3702050" cy="4144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352925" y="1981200"/>
            <a:ext cx="3702050" cy="4144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2E3BE23B-19CC-44A9-9E87-C3CB7C9C284C}" type="datetime1">
              <a:rPr lang="en-US"/>
              <a:pPr>
                <a:defRPr/>
              </a:pPr>
              <a:t>11/14/2017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4DB81AF-44BD-4132-ACBD-5DBDB476A037}" type="slidenum">
              <a:rPr lang="en-US"/>
              <a:pPr>
                <a:defRPr/>
              </a:pPr>
              <a:t>‹#›</a:t>
            </a:fld>
            <a:endParaRPr lang="en-US"/>
          </a:p>
        </p:txBody>
      </p:sp>
    </p:spTree>
    <p:extLst>
      <p:ext uri="{BB962C8B-B14F-4D97-AF65-F5344CB8AC3E}">
        <p14:creationId xmlns:p14="http://schemas.microsoft.com/office/powerpoint/2010/main" val="1495166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5D473EA-FE32-4F91-8CC2-5672377E205F}" type="datetime1">
              <a:rPr lang="en-US"/>
              <a:pPr>
                <a:defRPr/>
              </a:pPr>
              <a:t>11/14/2017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4BB1131-83EF-468F-B930-38F3DB96C197}" type="slidenum">
              <a:rPr lang="en-US"/>
              <a:pPr>
                <a:defRPr/>
              </a:pPr>
              <a:t>‹#›</a:t>
            </a:fld>
            <a:endParaRPr lang="en-US"/>
          </a:p>
        </p:txBody>
      </p:sp>
    </p:spTree>
    <p:extLst>
      <p:ext uri="{BB962C8B-B14F-4D97-AF65-F5344CB8AC3E}">
        <p14:creationId xmlns:p14="http://schemas.microsoft.com/office/powerpoint/2010/main" val="3588768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174F82C-5F8F-4F10-B22D-B8E53AAD7841}" type="datetime1">
              <a:rPr lang="en-US"/>
              <a:pPr>
                <a:defRPr/>
              </a:pPr>
              <a:t>11/14/2017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27B305FF-0744-4D12-B783-97093B3C7785}" type="slidenum">
              <a:rPr lang="en-US"/>
              <a:pPr>
                <a:defRPr/>
              </a:pPr>
              <a:t>‹#›</a:t>
            </a:fld>
            <a:endParaRPr lang="en-US"/>
          </a:p>
        </p:txBody>
      </p:sp>
    </p:spTree>
    <p:extLst>
      <p:ext uri="{BB962C8B-B14F-4D97-AF65-F5344CB8AC3E}">
        <p14:creationId xmlns:p14="http://schemas.microsoft.com/office/powerpoint/2010/main" val="3461200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7B72274-DABB-41ED-A358-D3A26967BF94}" type="datetime1">
              <a:rPr lang="en-US"/>
              <a:pPr>
                <a:defRPr/>
              </a:pPr>
              <a:t>11/14/2017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2543686D-63D8-4781-B032-2393441C94DD}" type="slidenum">
              <a:rPr lang="en-US"/>
              <a:pPr>
                <a:defRPr/>
              </a:pPr>
              <a:t>‹#›</a:t>
            </a:fld>
            <a:endParaRPr lang="en-US"/>
          </a:p>
        </p:txBody>
      </p:sp>
    </p:spTree>
    <p:extLst>
      <p:ext uri="{BB962C8B-B14F-4D97-AF65-F5344CB8AC3E}">
        <p14:creationId xmlns:p14="http://schemas.microsoft.com/office/powerpoint/2010/main" val="3035124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8FEDE45-1A7B-42CB-B05C-0183B436FE65}" type="datetime1">
              <a:rPr lang="en-US"/>
              <a:pPr>
                <a:defRPr/>
              </a:pPr>
              <a:t>11/14/2017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5D0C3E2-014F-42EE-990C-8B00744A8FA9}" type="slidenum">
              <a:rPr lang="en-US"/>
              <a:pPr>
                <a:defRPr/>
              </a:pPr>
              <a:t>‹#›</a:t>
            </a:fld>
            <a:endParaRPr lang="en-US"/>
          </a:p>
        </p:txBody>
      </p:sp>
    </p:spTree>
    <p:extLst>
      <p:ext uri="{BB962C8B-B14F-4D97-AF65-F5344CB8AC3E}">
        <p14:creationId xmlns:p14="http://schemas.microsoft.com/office/powerpoint/2010/main" val="2646769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3635026-8194-41AA-B71C-D0A1E395F150}" type="datetime1">
              <a:rPr lang="en-US"/>
              <a:pPr>
                <a:defRPr/>
              </a:pPr>
              <a:t>11/14/2017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43676DD-CCC8-4C81-89D0-1127B0F8DD99}" type="slidenum">
              <a:rPr lang="en-US"/>
              <a:pPr>
                <a:defRPr/>
              </a:pPr>
              <a:t>‹#›</a:t>
            </a:fld>
            <a:endParaRPr lang="en-US"/>
          </a:p>
        </p:txBody>
      </p:sp>
    </p:spTree>
    <p:extLst>
      <p:ext uri="{BB962C8B-B14F-4D97-AF65-F5344CB8AC3E}">
        <p14:creationId xmlns:p14="http://schemas.microsoft.com/office/powerpoint/2010/main" val="3888639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98475" y="484188"/>
            <a:ext cx="7556500" cy="1116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98475" y="1981200"/>
            <a:ext cx="7556500" cy="414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794500" y="6423025"/>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100">
                <a:solidFill>
                  <a:srgbClr val="595959"/>
                </a:solidFill>
                <a:latin typeface="Rockwell" pitchFamily="18" charset="0"/>
                <a:ea typeface="ヒラギノ角ゴ Pro W3" charset="-128"/>
                <a:cs typeface="+mn-cs"/>
              </a:defRPr>
            </a:lvl1pPr>
          </a:lstStyle>
          <a:p>
            <a:pPr>
              <a:defRPr/>
            </a:pPr>
            <a:fld id="{1C2DD8D0-785E-407E-9AEF-AA2A357CA302}" type="datetime1">
              <a:rPr lang="en-US"/>
              <a:pPr>
                <a:defRPr/>
              </a:pPr>
              <a:t>11/14/2017</a:t>
            </a:fld>
            <a:endParaRPr lang="en-US"/>
          </a:p>
        </p:txBody>
      </p:sp>
      <p:sp>
        <p:nvSpPr>
          <p:cNvPr id="5" name="Footer Placeholder 4"/>
          <p:cNvSpPr>
            <a:spLocks noGrp="1"/>
          </p:cNvSpPr>
          <p:nvPr>
            <p:ph type="ftr" sz="quarter" idx="3"/>
          </p:nvPr>
        </p:nvSpPr>
        <p:spPr>
          <a:xfrm>
            <a:off x="201613" y="6423025"/>
            <a:ext cx="6122987" cy="365125"/>
          </a:xfrm>
          <a:prstGeom prst="rect">
            <a:avLst/>
          </a:prstGeom>
        </p:spPr>
        <p:txBody>
          <a:bodyPr vert="horz" lIns="91440" tIns="45720" rIns="91440" bIns="45720" rtlCol="0" anchor="ctr"/>
          <a:lstStyle>
            <a:lvl1pPr algn="l" eaLnBrk="1" fontAlgn="auto" hangingPunct="1">
              <a:spcBef>
                <a:spcPts val="0"/>
              </a:spcBef>
              <a:spcAft>
                <a:spcPts val="0"/>
              </a:spcAft>
              <a:defRPr sz="1100">
                <a:solidFill>
                  <a:schemeClr val="tx1">
                    <a:lumMod val="65000"/>
                    <a:lumOff val="3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305800" y="242888"/>
            <a:ext cx="554038"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400">
                <a:solidFill>
                  <a:schemeClr val="bg1"/>
                </a:solidFill>
                <a:latin typeface="Rockwell" pitchFamily="18" charset="0"/>
                <a:ea typeface="ヒラギノ角ゴ Pro W3" charset="-128"/>
                <a:cs typeface="+mn-cs"/>
              </a:defRPr>
            </a:lvl1pPr>
          </a:lstStyle>
          <a:p>
            <a:pPr>
              <a:defRPr/>
            </a:pPr>
            <a:fld id="{35A8D042-AC88-4150-A0E1-F6150BBF715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Lst>
  <p:txStyles>
    <p:titleStyle>
      <a:lvl1pPr algn="l" rtl="0" eaLnBrk="0" fontAlgn="base" hangingPunct="0">
        <a:spcBef>
          <a:spcPct val="0"/>
        </a:spcBef>
        <a:spcAft>
          <a:spcPct val="0"/>
        </a:spcAft>
        <a:defRPr sz="3600">
          <a:solidFill>
            <a:schemeClr val="accent1"/>
          </a:solidFill>
          <a:latin typeface="+mj-lt"/>
          <a:ea typeface="+mj-ea"/>
          <a:cs typeface="+mj-cs"/>
        </a:defRPr>
      </a:lvl1pPr>
      <a:lvl2pPr algn="l" rtl="0" eaLnBrk="0" fontAlgn="base" hangingPunct="0">
        <a:spcBef>
          <a:spcPct val="0"/>
        </a:spcBef>
        <a:spcAft>
          <a:spcPct val="0"/>
        </a:spcAft>
        <a:defRPr sz="3600">
          <a:solidFill>
            <a:schemeClr val="accent1"/>
          </a:solidFill>
          <a:latin typeface="Rockwell" pitchFamily="18" charset="0"/>
          <a:ea typeface="ヒラギノ角ゴ Pro W3" charset="-128"/>
          <a:cs typeface="ヒラギノ角ゴ Pro W3" charset="-128"/>
        </a:defRPr>
      </a:lvl2pPr>
      <a:lvl3pPr algn="l" rtl="0" eaLnBrk="0" fontAlgn="base" hangingPunct="0">
        <a:spcBef>
          <a:spcPct val="0"/>
        </a:spcBef>
        <a:spcAft>
          <a:spcPct val="0"/>
        </a:spcAft>
        <a:defRPr sz="3600">
          <a:solidFill>
            <a:schemeClr val="accent1"/>
          </a:solidFill>
          <a:latin typeface="Rockwell" pitchFamily="18" charset="0"/>
          <a:ea typeface="ヒラギノ角ゴ Pro W3" charset="-128"/>
          <a:cs typeface="ヒラギノ角ゴ Pro W3" charset="-128"/>
        </a:defRPr>
      </a:lvl3pPr>
      <a:lvl4pPr algn="l" rtl="0" eaLnBrk="0" fontAlgn="base" hangingPunct="0">
        <a:spcBef>
          <a:spcPct val="0"/>
        </a:spcBef>
        <a:spcAft>
          <a:spcPct val="0"/>
        </a:spcAft>
        <a:defRPr sz="3600">
          <a:solidFill>
            <a:schemeClr val="accent1"/>
          </a:solidFill>
          <a:latin typeface="Rockwell" pitchFamily="18" charset="0"/>
          <a:ea typeface="ヒラギノ角ゴ Pro W3" charset="-128"/>
          <a:cs typeface="ヒラギノ角ゴ Pro W3" charset="-128"/>
        </a:defRPr>
      </a:lvl4pPr>
      <a:lvl5pPr algn="l" rtl="0" eaLnBrk="0" fontAlgn="base" hangingPunct="0">
        <a:spcBef>
          <a:spcPct val="0"/>
        </a:spcBef>
        <a:spcAft>
          <a:spcPct val="0"/>
        </a:spcAft>
        <a:defRPr sz="3600">
          <a:solidFill>
            <a:schemeClr val="accent1"/>
          </a:solidFill>
          <a:latin typeface="Rockwell" pitchFamily="18" charset="0"/>
          <a:ea typeface="ヒラギノ角ゴ Pro W3" charset="-128"/>
          <a:cs typeface="ヒラギノ角ゴ Pro W3" charset="-128"/>
        </a:defRPr>
      </a:lvl5pPr>
      <a:lvl6pPr marL="457200" algn="l" rtl="0" fontAlgn="base">
        <a:spcBef>
          <a:spcPct val="0"/>
        </a:spcBef>
        <a:spcAft>
          <a:spcPct val="0"/>
        </a:spcAft>
        <a:defRPr sz="3600">
          <a:solidFill>
            <a:schemeClr val="accent1"/>
          </a:solidFill>
          <a:latin typeface="Rockwell" pitchFamily="18" charset="0"/>
          <a:ea typeface="ヒラギノ角ゴ Pro W3" charset="-128"/>
          <a:cs typeface="ヒラギノ角ゴ Pro W3" charset="-128"/>
        </a:defRPr>
      </a:lvl6pPr>
      <a:lvl7pPr marL="914400" algn="l" rtl="0" fontAlgn="base">
        <a:spcBef>
          <a:spcPct val="0"/>
        </a:spcBef>
        <a:spcAft>
          <a:spcPct val="0"/>
        </a:spcAft>
        <a:defRPr sz="3600">
          <a:solidFill>
            <a:schemeClr val="accent1"/>
          </a:solidFill>
          <a:latin typeface="Rockwell" pitchFamily="18" charset="0"/>
          <a:ea typeface="ヒラギノ角ゴ Pro W3" charset="-128"/>
          <a:cs typeface="ヒラギノ角ゴ Pro W3" charset="-128"/>
        </a:defRPr>
      </a:lvl7pPr>
      <a:lvl8pPr marL="1371600" algn="l" rtl="0" fontAlgn="base">
        <a:spcBef>
          <a:spcPct val="0"/>
        </a:spcBef>
        <a:spcAft>
          <a:spcPct val="0"/>
        </a:spcAft>
        <a:defRPr sz="3600">
          <a:solidFill>
            <a:schemeClr val="accent1"/>
          </a:solidFill>
          <a:latin typeface="Rockwell" pitchFamily="18" charset="0"/>
          <a:ea typeface="ヒラギノ角ゴ Pro W3" charset="-128"/>
          <a:cs typeface="ヒラギノ角ゴ Pro W3" charset="-128"/>
        </a:defRPr>
      </a:lvl8pPr>
      <a:lvl9pPr marL="1828800" algn="l" rtl="0" fontAlgn="base">
        <a:spcBef>
          <a:spcPct val="0"/>
        </a:spcBef>
        <a:spcAft>
          <a:spcPct val="0"/>
        </a:spcAft>
        <a:defRPr sz="3600">
          <a:solidFill>
            <a:schemeClr val="accent1"/>
          </a:solidFill>
          <a:latin typeface="Rockwell" pitchFamily="18" charset="0"/>
          <a:ea typeface="ヒラギノ角ゴ Pro W3" charset="-128"/>
          <a:cs typeface="ヒラギノ角ゴ Pro W3" charset="-128"/>
        </a:defRPr>
      </a:lvl9pPr>
    </p:titleStyle>
    <p:bodyStyle>
      <a:lvl1pPr marL="228600" indent="-228600" algn="l" rtl="0" eaLnBrk="0" fontAlgn="base" hangingPunct="0">
        <a:spcBef>
          <a:spcPts val="2000"/>
        </a:spcBef>
        <a:spcAft>
          <a:spcPct val="0"/>
        </a:spcAft>
        <a:buClr>
          <a:schemeClr val="accent1"/>
        </a:buClr>
        <a:buSzPct val="75000"/>
        <a:buFont typeface="Wingdings" pitchFamily="2" charset="2"/>
        <a:buChar char="n"/>
        <a:defRPr sz="2000">
          <a:solidFill>
            <a:srgbClr val="595959"/>
          </a:solidFill>
          <a:latin typeface="+mn-lt"/>
          <a:ea typeface="+mn-ea"/>
          <a:cs typeface="+mn-cs"/>
        </a:defRPr>
      </a:lvl1pPr>
      <a:lvl2pPr marL="457200" indent="-228600" algn="l" rtl="0" eaLnBrk="0" fontAlgn="base" hangingPunct="0">
        <a:spcBef>
          <a:spcPts val="600"/>
        </a:spcBef>
        <a:spcAft>
          <a:spcPct val="0"/>
        </a:spcAft>
        <a:buClr>
          <a:srgbClr val="B870B8"/>
        </a:buClr>
        <a:buSzPct val="75000"/>
        <a:buFont typeface="Wingdings" pitchFamily="2" charset="2"/>
        <a:buChar char="n"/>
        <a:defRPr>
          <a:solidFill>
            <a:srgbClr val="595959"/>
          </a:solidFill>
          <a:latin typeface="+mn-lt"/>
          <a:ea typeface="+mn-ea"/>
          <a:cs typeface="ヒラギノ角ゴ Pro W3"/>
        </a:defRPr>
      </a:lvl2pPr>
      <a:lvl3pPr marL="685800" indent="-228600" algn="l" rtl="0" eaLnBrk="0" fontAlgn="base" hangingPunct="0">
        <a:spcBef>
          <a:spcPts val="600"/>
        </a:spcBef>
        <a:spcAft>
          <a:spcPct val="0"/>
        </a:spcAft>
        <a:buClr>
          <a:schemeClr val="accent1"/>
        </a:buClr>
        <a:buSzPct val="75000"/>
        <a:buFont typeface="Wingdings" pitchFamily="2" charset="2"/>
        <a:buChar char="n"/>
        <a:defRPr>
          <a:solidFill>
            <a:srgbClr val="595959"/>
          </a:solidFill>
          <a:latin typeface="+mn-lt"/>
          <a:ea typeface="+mn-ea"/>
          <a:cs typeface="ヒラギノ角ゴ Pro W3"/>
        </a:defRPr>
      </a:lvl3pPr>
      <a:lvl4pPr marL="914400" indent="-228600" algn="l" rtl="0" eaLnBrk="0" fontAlgn="base" hangingPunct="0">
        <a:spcBef>
          <a:spcPts val="600"/>
        </a:spcBef>
        <a:spcAft>
          <a:spcPct val="0"/>
        </a:spcAft>
        <a:buClr>
          <a:srgbClr val="B870B8"/>
        </a:buClr>
        <a:buSzPct val="75000"/>
        <a:buFont typeface="Wingdings" pitchFamily="2" charset="2"/>
        <a:buChar char="n"/>
        <a:defRPr>
          <a:solidFill>
            <a:srgbClr val="595959"/>
          </a:solidFill>
          <a:latin typeface="+mn-lt"/>
          <a:ea typeface="+mn-ea"/>
          <a:cs typeface="ヒラギノ角ゴ Pro W3"/>
        </a:defRPr>
      </a:lvl4pPr>
      <a:lvl5pPr marL="1143000" indent="-228600" algn="l" rtl="0" eaLnBrk="0" fontAlgn="base" hangingPunct="0">
        <a:spcBef>
          <a:spcPts val="600"/>
        </a:spcBef>
        <a:spcAft>
          <a:spcPct val="0"/>
        </a:spcAft>
        <a:buClr>
          <a:schemeClr val="accent1"/>
        </a:buClr>
        <a:buSzPct val="75000"/>
        <a:buFont typeface="Wingdings" pitchFamily="2" charset="2"/>
        <a:buChar char="n"/>
        <a:defRPr>
          <a:solidFill>
            <a:srgbClr val="595959"/>
          </a:solidFill>
          <a:latin typeface="+mn-lt"/>
          <a:ea typeface="+mn-ea"/>
          <a:cs typeface="ヒラギノ角ゴ Pro W3"/>
        </a:defRPr>
      </a:lvl5pPr>
      <a:lvl6pPr marL="1600200" indent="-228600" algn="l" rtl="0" fontAlgn="base">
        <a:spcBef>
          <a:spcPts val="600"/>
        </a:spcBef>
        <a:spcAft>
          <a:spcPct val="0"/>
        </a:spcAft>
        <a:buClr>
          <a:schemeClr val="accent1"/>
        </a:buClr>
        <a:buSzPct val="75000"/>
        <a:buFont typeface="Wingdings" charset="2"/>
        <a:buChar char="n"/>
        <a:defRPr>
          <a:solidFill>
            <a:srgbClr val="595959"/>
          </a:solidFill>
          <a:latin typeface="+mn-lt"/>
          <a:ea typeface="+mn-ea"/>
        </a:defRPr>
      </a:lvl6pPr>
      <a:lvl7pPr marL="2057400" indent="-228600" algn="l" rtl="0" fontAlgn="base">
        <a:spcBef>
          <a:spcPts val="600"/>
        </a:spcBef>
        <a:spcAft>
          <a:spcPct val="0"/>
        </a:spcAft>
        <a:buClr>
          <a:schemeClr val="accent1"/>
        </a:buClr>
        <a:buSzPct val="75000"/>
        <a:buFont typeface="Wingdings" charset="2"/>
        <a:buChar char="n"/>
        <a:defRPr>
          <a:solidFill>
            <a:srgbClr val="595959"/>
          </a:solidFill>
          <a:latin typeface="+mn-lt"/>
          <a:ea typeface="+mn-ea"/>
        </a:defRPr>
      </a:lvl7pPr>
      <a:lvl8pPr marL="2514600" indent="-228600" algn="l" rtl="0" fontAlgn="base">
        <a:spcBef>
          <a:spcPts val="600"/>
        </a:spcBef>
        <a:spcAft>
          <a:spcPct val="0"/>
        </a:spcAft>
        <a:buClr>
          <a:schemeClr val="accent1"/>
        </a:buClr>
        <a:buSzPct val="75000"/>
        <a:buFont typeface="Wingdings" charset="2"/>
        <a:buChar char="n"/>
        <a:defRPr>
          <a:solidFill>
            <a:srgbClr val="595959"/>
          </a:solidFill>
          <a:latin typeface="+mn-lt"/>
          <a:ea typeface="+mn-ea"/>
        </a:defRPr>
      </a:lvl8pPr>
      <a:lvl9pPr marL="2971800" indent="-228600" algn="l" rtl="0" fontAlgn="base">
        <a:spcBef>
          <a:spcPts val="600"/>
        </a:spcBef>
        <a:spcAft>
          <a:spcPct val="0"/>
        </a:spcAft>
        <a:buClr>
          <a:schemeClr val="accent1"/>
        </a:buClr>
        <a:buSzPct val="75000"/>
        <a:buFont typeface="Wingdings" charset="2"/>
        <a:buChar char="n"/>
        <a:defRPr>
          <a:solidFill>
            <a:srgbClr val="595959"/>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ubtitle 2"/>
          <p:cNvSpPr>
            <a:spLocks noGrp="1"/>
          </p:cNvSpPr>
          <p:nvPr>
            <p:ph type="subTitle" idx="4294967295"/>
          </p:nvPr>
        </p:nvSpPr>
        <p:spPr>
          <a:xfrm>
            <a:off x="358775" y="4657725"/>
            <a:ext cx="8470900" cy="1666875"/>
          </a:xfrm>
        </p:spPr>
        <p:txBody>
          <a:bodyPr/>
          <a:lstStyle/>
          <a:p>
            <a:pPr marL="0" indent="0" eaLnBrk="1" hangingPunct="1">
              <a:spcBef>
                <a:spcPts val="300"/>
              </a:spcBef>
              <a:buFont typeface="Wingdings" pitchFamily="2" charset="2"/>
              <a:buNone/>
            </a:pPr>
            <a:endParaRPr lang="en-US" altLang="en-US" dirty="0" smtClean="0">
              <a:solidFill>
                <a:schemeClr val="tx1"/>
              </a:solidFill>
            </a:endParaRPr>
          </a:p>
          <a:p>
            <a:pPr marL="0" indent="0" eaLnBrk="1" hangingPunct="1">
              <a:spcBef>
                <a:spcPts val="300"/>
              </a:spcBef>
              <a:buFont typeface="Wingdings" pitchFamily="2" charset="2"/>
              <a:buNone/>
            </a:pPr>
            <a:r>
              <a:rPr lang="en-US" altLang="en-US" dirty="0" smtClean="0">
                <a:solidFill>
                  <a:schemeClr val="tx1"/>
                </a:solidFill>
              </a:rPr>
              <a:t>Mariam Kelly</a:t>
            </a:r>
          </a:p>
          <a:p>
            <a:pPr marL="0" indent="0" eaLnBrk="1" hangingPunct="1">
              <a:spcBef>
                <a:spcPts val="300"/>
              </a:spcBef>
              <a:buFont typeface="Wingdings" pitchFamily="2" charset="2"/>
              <a:buNone/>
            </a:pPr>
            <a:r>
              <a:rPr lang="en-US" altLang="en-US" dirty="0" smtClean="0">
                <a:solidFill>
                  <a:schemeClr val="tx1"/>
                </a:solidFill>
              </a:rPr>
              <a:t>Senior Attorney, Immigration Program</a:t>
            </a:r>
          </a:p>
        </p:txBody>
      </p:sp>
      <p:sp>
        <p:nvSpPr>
          <p:cNvPr id="2051" name="Subtitle 2"/>
          <p:cNvSpPr>
            <a:spLocks/>
          </p:cNvSpPr>
          <p:nvPr/>
        </p:nvSpPr>
        <p:spPr bwMode="auto">
          <a:xfrm>
            <a:off x="1930400" y="3092450"/>
            <a:ext cx="5181600" cy="137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lgn="ctr" defTabSz="914400" eaLnBrk="1" hangingPunct="1">
              <a:spcBef>
                <a:spcPts val="300"/>
              </a:spcBef>
              <a:buFont typeface="Wingdings" pitchFamily="2" charset="2"/>
              <a:buNone/>
            </a:pPr>
            <a:r>
              <a:rPr lang="en-US" altLang="en-US" sz="3200" b="1" dirty="0">
                <a:solidFill>
                  <a:schemeClr val="tx1"/>
                </a:solidFill>
              </a:rPr>
              <a:t>U Visa Legal Training</a:t>
            </a:r>
          </a:p>
          <a:p>
            <a:pPr algn="ctr" defTabSz="914400" eaLnBrk="1" hangingPunct="1">
              <a:spcBef>
                <a:spcPts val="300"/>
              </a:spcBef>
              <a:buFont typeface="Wingdings" pitchFamily="2" charset="2"/>
              <a:buNone/>
            </a:pPr>
            <a:r>
              <a:rPr lang="en-US" altLang="en-US" sz="3200" b="1" dirty="0">
                <a:solidFill>
                  <a:schemeClr val="tx1"/>
                </a:solidFill>
              </a:rPr>
              <a:t>November 15, 2017</a:t>
            </a:r>
          </a:p>
        </p:txBody>
      </p:sp>
      <p:pic>
        <p:nvPicPr>
          <p:cNvPr id="2052" name="Picture 13" descr="CLSEPA-HorizontalLogo-RGB-HighRe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8775" y="203200"/>
            <a:ext cx="8264525" cy="242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p:nvPr>
        </p:nvSpPr>
        <p:spPr>
          <a:xfrm>
            <a:off x="1141413" y="484188"/>
            <a:ext cx="7556500" cy="1116012"/>
          </a:xfrm>
        </p:spPr>
        <p:txBody>
          <a:bodyPr/>
          <a:lstStyle/>
          <a:p>
            <a:pPr eaLnBrk="1" hangingPunct="1"/>
            <a:r>
              <a:rPr lang="en-US" altLang="en-US" smtClean="0">
                <a:solidFill>
                  <a:srgbClr val="408099"/>
                </a:solidFill>
              </a:rPr>
              <a:t>‘Possess Information’ Requirement</a:t>
            </a:r>
          </a:p>
        </p:txBody>
      </p:sp>
      <p:sp>
        <p:nvSpPr>
          <p:cNvPr id="13315" name="Rectangle 3"/>
          <p:cNvSpPr>
            <a:spLocks noGrp="1"/>
          </p:cNvSpPr>
          <p:nvPr>
            <p:ph type="body" idx="1"/>
          </p:nvPr>
        </p:nvSpPr>
        <p:spPr>
          <a:xfrm>
            <a:off x="1155700" y="1560513"/>
            <a:ext cx="7556500" cy="4144962"/>
          </a:xfrm>
        </p:spPr>
        <p:txBody>
          <a:bodyPr/>
          <a:lstStyle/>
          <a:p>
            <a:pPr eaLnBrk="1" hangingPunct="1">
              <a:buClr>
                <a:srgbClr val="408099"/>
              </a:buClr>
            </a:pPr>
            <a:r>
              <a:rPr lang="en-US" altLang="en-US" dirty="0" smtClean="0">
                <a:solidFill>
                  <a:schemeClr val="tx1"/>
                </a:solidFill>
              </a:rPr>
              <a:t>The applicant must have knowledge of the details (specific facts) that would assist in the investigation or prosecution of the qualifying crime</a:t>
            </a:r>
            <a:r>
              <a:rPr lang="en-US" altLang="en-US" dirty="0" smtClean="0">
                <a:solidFill>
                  <a:schemeClr val="tx1"/>
                </a:solidFill>
              </a:rPr>
              <a:t>. </a:t>
            </a:r>
          </a:p>
          <a:p>
            <a:pPr eaLnBrk="1" hangingPunct="1">
              <a:buClr>
                <a:srgbClr val="408099"/>
              </a:buClr>
            </a:pPr>
            <a:r>
              <a:rPr lang="en-US" altLang="en-US" dirty="0" smtClean="0">
                <a:solidFill>
                  <a:schemeClr val="tx1"/>
                </a:solidFill>
              </a:rPr>
              <a:t>If </a:t>
            </a:r>
            <a:r>
              <a:rPr lang="en-US" altLang="en-US" dirty="0" smtClean="0">
                <a:solidFill>
                  <a:schemeClr val="tx1"/>
                </a:solidFill>
              </a:rPr>
              <a:t>the victim is incompetent or incapacitated (less than 16 years old, deceased, etc.) a parent, guardian, or next friend may possess information.</a:t>
            </a:r>
          </a:p>
          <a:p>
            <a:pPr lvl="1" eaLnBrk="1" hangingPunct="1">
              <a:buClr>
                <a:srgbClr val="70C6A3"/>
              </a:buClr>
            </a:pPr>
            <a:r>
              <a:rPr lang="en-US" altLang="en-US" dirty="0" smtClean="0">
                <a:solidFill>
                  <a:schemeClr val="tx1"/>
                </a:solidFill>
              </a:rPr>
              <a:t>“Next friend”: A person who appears in a lawsuit to act for the benefit of an alien who is under 16, incompetent, or incapacitated; Not a party to legal proceeding and not an appointed guardian; </a:t>
            </a:r>
          </a:p>
          <a:p>
            <a:pPr lvl="2" eaLnBrk="1" hangingPunct="1">
              <a:buClr>
                <a:srgbClr val="408099"/>
              </a:buClr>
            </a:pPr>
            <a:r>
              <a:rPr lang="en-US" altLang="en-US" dirty="0" smtClean="0">
                <a:solidFill>
                  <a:schemeClr val="tx1"/>
                </a:solidFill>
              </a:rPr>
              <a:t>“Next friend” does not qualify for the U visa.</a:t>
            </a:r>
          </a:p>
        </p:txBody>
      </p:sp>
      <p:pic>
        <p:nvPicPr>
          <p:cNvPr id="13316" name="Picture 10" descr="C:\Users\Aileen\Dropbox (CLSEPA)\CLSEPA Commons\CLS Stationery\2017 NEW Logo and Brand Guidelines\Brand Toolkit\Vertical Logo\Color\Online - RGB\CLSEPA-VerticalLogo-RGB-HighRe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00963" y="5549900"/>
            <a:ext cx="1168400"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 name="Group 4"/>
          <p:cNvGrpSpPr>
            <a:grpSpLocks/>
          </p:cNvGrpSpPr>
          <p:nvPr/>
        </p:nvGrpSpPr>
        <p:grpSpPr bwMode="auto">
          <a:xfrm>
            <a:off x="0" y="0"/>
            <a:ext cx="769938" cy="5911850"/>
            <a:chOff x="0" y="0"/>
            <a:chExt cx="485" cy="3724"/>
          </a:xfrm>
          <a:solidFill>
            <a:srgbClr val="408099"/>
          </a:solidFill>
        </p:grpSpPr>
        <p:sp>
          <p:nvSpPr>
            <p:cNvPr id="12" name="Rectangle 5"/>
            <p:cNvSpPr>
              <a:spLocks noChangeArrowheads="1"/>
            </p:cNvSpPr>
            <p:nvPr/>
          </p:nvSpPr>
          <p:spPr bwMode="auto">
            <a:xfrm>
              <a:off x="0" y="0"/>
              <a:ext cx="485" cy="324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13" name="Rectangle 6"/>
            <p:cNvSpPr>
              <a:spLocks noChangeArrowheads="1"/>
            </p:cNvSpPr>
            <p:nvPr/>
          </p:nvSpPr>
          <p:spPr bwMode="auto">
            <a:xfrm>
              <a:off x="27" y="3273"/>
              <a:ext cx="192" cy="192"/>
            </a:xfrm>
            <a:prstGeom prst="rect">
              <a:avLst/>
            </a:prstGeom>
            <a:solidFill>
              <a:srgbClr val="A73C3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14" name="Rectangle 7"/>
            <p:cNvSpPr>
              <a:spLocks noChangeArrowheads="1"/>
            </p:cNvSpPr>
            <p:nvPr/>
          </p:nvSpPr>
          <p:spPr bwMode="auto">
            <a:xfrm>
              <a:off x="31" y="3532"/>
              <a:ext cx="192" cy="192"/>
            </a:xfrm>
            <a:prstGeom prst="rect">
              <a:avLst/>
            </a:prstGeom>
            <a:solidFill>
              <a:srgbClr val="97993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15" name="Rectangle 8"/>
            <p:cNvSpPr>
              <a:spLocks noChangeArrowheads="1"/>
            </p:cNvSpPr>
            <p:nvPr/>
          </p:nvSpPr>
          <p:spPr bwMode="auto">
            <a:xfrm>
              <a:off x="262" y="3273"/>
              <a:ext cx="192" cy="192"/>
            </a:xfrm>
            <a:prstGeom prst="rect">
              <a:avLst/>
            </a:prstGeom>
            <a:solidFill>
              <a:srgbClr val="F09F4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dirty="0" smtClean="0">
                <a:solidFill>
                  <a:schemeClr val="tx1"/>
                </a:solidFill>
                <a:latin typeface="Arial" pitchFamily="34" charset="0"/>
              </a:endParaRPr>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p:cNvSpPr>
          <p:nvPr>
            <p:ph type="title"/>
          </p:nvPr>
        </p:nvSpPr>
        <p:spPr>
          <a:xfrm>
            <a:off x="1127125" y="484188"/>
            <a:ext cx="7556500" cy="1116012"/>
          </a:xfrm>
        </p:spPr>
        <p:txBody>
          <a:bodyPr/>
          <a:lstStyle/>
          <a:p>
            <a:pPr eaLnBrk="1" hangingPunct="1"/>
            <a:r>
              <a:rPr lang="en-US" altLang="en-US" smtClean="0">
                <a:solidFill>
                  <a:srgbClr val="408099"/>
                </a:solidFill>
              </a:rPr>
              <a:t>Helpfulness Requirement</a:t>
            </a:r>
          </a:p>
        </p:txBody>
      </p:sp>
      <p:sp>
        <p:nvSpPr>
          <p:cNvPr id="14339" name="Rectangle 3"/>
          <p:cNvSpPr>
            <a:spLocks noGrp="1"/>
          </p:cNvSpPr>
          <p:nvPr>
            <p:ph type="body" idx="1"/>
          </p:nvPr>
        </p:nvSpPr>
        <p:spPr>
          <a:xfrm>
            <a:off x="1227138" y="1360488"/>
            <a:ext cx="7556500" cy="4144962"/>
          </a:xfrm>
        </p:spPr>
        <p:txBody>
          <a:bodyPr/>
          <a:lstStyle/>
          <a:p>
            <a:pPr eaLnBrk="1" hangingPunct="1">
              <a:buClr>
                <a:srgbClr val="408099"/>
              </a:buClr>
            </a:pPr>
            <a:r>
              <a:rPr lang="en-US" altLang="en-US" dirty="0" smtClean="0">
                <a:solidFill>
                  <a:schemeClr val="tx1"/>
                </a:solidFill>
              </a:rPr>
              <a:t>A victim can qualify if he/she has been helpful, is being helpful, or is likely to be helpful.</a:t>
            </a:r>
          </a:p>
          <a:p>
            <a:pPr lvl="1" eaLnBrk="1" hangingPunct="1">
              <a:buClr>
                <a:srgbClr val="70C6A3"/>
              </a:buClr>
            </a:pPr>
            <a:r>
              <a:rPr lang="en-US" altLang="en-US" dirty="0" smtClean="0">
                <a:solidFill>
                  <a:schemeClr val="tx1"/>
                </a:solidFill>
              </a:rPr>
              <a:t>The U visa statute implies a continuing duty to be helpful.  </a:t>
            </a:r>
          </a:p>
          <a:p>
            <a:pPr lvl="1" eaLnBrk="1" hangingPunct="1">
              <a:buClr>
                <a:srgbClr val="70C6A3"/>
              </a:buClr>
            </a:pPr>
            <a:r>
              <a:rPr lang="en-US" altLang="en-US" dirty="0" smtClean="0">
                <a:solidFill>
                  <a:schemeClr val="tx1"/>
                </a:solidFill>
              </a:rPr>
              <a:t>Helpfulness to the mere “detection” of a crime can be sufficient (when investigation or prosecution is not pursued or is not possible</a:t>
            </a:r>
            <a:r>
              <a:rPr lang="en-US" altLang="en-US" dirty="0" smtClean="0">
                <a:solidFill>
                  <a:schemeClr val="tx1"/>
                </a:solidFill>
              </a:rPr>
              <a:t>). </a:t>
            </a:r>
            <a:r>
              <a:rPr lang="en-US" altLang="en-US" b="1" dirty="0" smtClean="0">
                <a:solidFill>
                  <a:schemeClr val="tx1"/>
                </a:solidFill>
              </a:rPr>
              <a:t>Crime need not be ‘solved.’</a:t>
            </a:r>
            <a:endParaRPr lang="en-US" altLang="en-US" dirty="0" smtClean="0">
              <a:solidFill>
                <a:schemeClr val="tx1"/>
              </a:solidFill>
            </a:endParaRPr>
          </a:p>
          <a:p>
            <a:pPr eaLnBrk="1" hangingPunct="1">
              <a:buClr>
                <a:srgbClr val="408099"/>
              </a:buClr>
            </a:pPr>
            <a:r>
              <a:rPr lang="en-US" altLang="en-US" dirty="0" smtClean="0">
                <a:solidFill>
                  <a:schemeClr val="tx1"/>
                </a:solidFill>
              </a:rPr>
              <a:t>The certifier can withdraw certification if the victim becomes unhelpful in the future.</a:t>
            </a:r>
          </a:p>
          <a:p>
            <a:pPr eaLnBrk="1" hangingPunct="1">
              <a:buClr>
                <a:srgbClr val="408099"/>
              </a:buClr>
            </a:pPr>
            <a:r>
              <a:rPr lang="en-US" altLang="en-US" dirty="0" smtClean="0">
                <a:solidFill>
                  <a:schemeClr val="tx1"/>
                </a:solidFill>
              </a:rPr>
              <a:t>At Adjustment (3-4 years after an applicant receives the U visa), the Law Enforcement Agency may need to re-certify the applicant’s helpfulness.</a:t>
            </a:r>
          </a:p>
          <a:p>
            <a:pPr lvl="1" eaLnBrk="1" hangingPunct="1"/>
            <a:endParaRPr lang="en-US" altLang="en-US" dirty="0" smtClean="0"/>
          </a:p>
        </p:txBody>
      </p:sp>
      <p:pic>
        <p:nvPicPr>
          <p:cNvPr id="14340" name="Picture 10" descr="C:\Users\Aileen\Dropbox (CLSEPA)\CLSEPA Commons\CLS Stationery\2017 NEW Logo and Brand Guidelines\Brand Toolkit\Vertical Logo\Color\Online - RGB\CLSEPA-VerticalLogo-RGB-HighRe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26363" y="5549900"/>
            <a:ext cx="1168400"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 name="Group 4"/>
          <p:cNvGrpSpPr>
            <a:grpSpLocks/>
          </p:cNvGrpSpPr>
          <p:nvPr/>
        </p:nvGrpSpPr>
        <p:grpSpPr bwMode="auto">
          <a:xfrm>
            <a:off x="-4761" y="0"/>
            <a:ext cx="769938" cy="5911850"/>
            <a:chOff x="0" y="0"/>
            <a:chExt cx="485" cy="3724"/>
          </a:xfrm>
          <a:solidFill>
            <a:srgbClr val="408099"/>
          </a:solidFill>
        </p:grpSpPr>
        <p:sp>
          <p:nvSpPr>
            <p:cNvPr id="12" name="Rectangle 5"/>
            <p:cNvSpPr>
              <a:spLocks noChangeArrowheads="1"/>
            </p:cNvSpPr>
            <p:nvPr/>
          </p:nvSpPr>
          <p:spPr bwMode="auto">
            <a:xfrm>
              <a:off x="0" y="0"/>
              <a:ext cx="485" cy="324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13" name="Rectangle 6"/>
            <p:cNvSpPr>
              <a:spLocks noChangeArrowheads="1"/>
            </p:cNvSpPr>
            <p:nvPr/>
          </p:nvSpPr>
          <p:spPr bwMode="auto">
            <a:xfrm>
              <a:off x="27" y="3273"/>
              <a:ext cx="192" cy="192"/>
            </a:xfrm>
            <a:prstGeom prst="rect">
              <a:avLst/>
            </a:prstGeom>
            <a:solidFill>
              <a:srgbClr val="A73C3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14" name="Rectangle 7"/>
            <p:cNvSpPr>
              <a:spLocks noChangeArrowheads="1"/>
            </p:cNvSpPr>
            <p:nvPr/>
          </p:nvSpPr>
          <p:spPr bwMode="auto">
            <a:xfrm>
              <a:off x="31" y="3532"/>
              <a:ext cx="192" cy="192"/>
            </a:xfrm>
            <a:prstGeom prst="rect">
              <a:avLst/>
            </a:prstGeom>
            <a:solidFill>
              <a:srgbClr val="97993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15" name="Rectangle 8"/>
            <p:cNvSpPr>
              <a:spLocks noChangeArrowheads="1"/>
            </p:cNvSpPr>
            <p:nvPr/>
          </p:nvSpPr>
          <p:spPr bwMode="auto">
            <a:xfrm>
              <a:off x="262" y="3273"/>
              <a:ext cx="192" cy="192"/>
            </a:xfrm>
            <a:prstGeom prst="rect">
              <a:avLst/>
            </a:prstGeom>
            <a:solidFill>
              <a:srgbClr val="F09F4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dirty="0" smtClean="0">
                <a:solidFill>
                  <a:schemeClr val="tx1"/>
                </a:solidFill>
                <a:latin typeface="Arial" pitchFamily="34" charset="0"/>
              </a:endParaRPr>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p:cNvSpPr>
          <p:nvPr>
            <p:ph type="title"/>
          </p:nvPr>
        </p:nvSpPr>
        <p:spPr>
          <a:xfrm>
            <a:off x="1166813" y="484188"/>
            <a:ext cx="7556500" cy="895350"/>
          </a:xfrm>
        </p:spPr>
        <p:txBody>
          <a:bodyPr/>
          <a:lstStyle/>
          <a:p>
            <a:pPr eaLnBrk="1" hangingPunct="1"/>
            <a:r>
              <a:rPr lang="en-US" altLang="en-US" sz="3200" smtClean="0">
                <a:solidFill>
                  <a:srgbClr val="408099"/>
                </a:solidFill>
              </a:rPr>
              <a:t>Application: Establishing Eligibility</a:t>
            </a:r>
          </a:p>
        </p:txBody>
      </p:sp>
      <p:sp>
        <p:nvSpPr>
          <p:cNvPr id="16387" name="Content Placeholder 11"/>
          <p:cNvSpPr>
            <a:spLocks noGrp="1"/>
          </p:cNvSpPr>
          <p:nvPr>
            <p:ph idx="1"/>
          </p:nvPr>
        </p:nvSpPr>
        <p:spPr>
          <a:xfrm>
            <a:off x="1006475" y="1379538"/>
            <a:ext cx="7353300" cy="5175250"/>
          </a:xfrm>
        </p:spPr>
        <p:txBody>
          <a:bodyPr/>
          <a:lstStyle/>
          <a:p>
            <a:pPr>
              <a:lnSpc>
                <a:spcPct val="80000"/>
              </a:lnSpc>
              <a:buClr>
                <a:srgbClr val="408099"/>
              </a:buClr>
            </a:pPr>
            <a:r>
              <a:rPr lang="en-US" altLang="en-US" sz="1900" smtClean="0">
                <a:solidFill>
                  <a:schemeClr val="tx1"/>
                </a:solidFill>
              </a:rPr>
              <a:t>I-918B</a:t>
            </a:r>
          </a:p>
          <a:p>
            <a:pPr lvl="1">
              <a:lnSpc>
                <a:spcPct val="80000"/>
              </a:lnSpc>
              <a:buClr>
                <a:srgbClr val="70C6A3"/>
              </a:buClr>
            </a:pPr>
            <a:r>
              <a:rPr lang="en-US" altLang="en-US" sz="1700" smtClean="0">
                <a:solidFill>
                  <a:schemeClr val="tx1"/>
                </a:solidFill>
              </a:rPr>
              <a:t>Certification of helpfulness to LEA.</a:t>
            </a:r>
          </a:p>
          <a:p>
            <a:pPr lvl="1">
              <a:lnSpc>
                <a:spcPct val="80000"/>
              </a:lnSpc>
              <a:buClr>
                <a:srgbClr val="70C6A3"/>
              </a:buClr>
            </a:pPr>
            <a:r>
              <a:rPr lang="en-US" altLang="en-US" sz="1700" smtClean="0">
                <a:solidFill>
                  <a:schemeClr val="tx1"/>
                </a:solidFill>
              </a:rPr>
              <a:t>Must be the original, signed form from the LEA.</a:t>
            </a:r>
          </a:p>
          <a:p>
            <a:pPr lvl="1">
              <a:lnSpc>
                <a:spcPct val="80000"/>
              </a:lnSpc>
              <a:buClr>
                <a:srgbClr val="70C6A3"/>
              </a:buClr>
            </a:pPr>
            <a:r>
              <a:rPr lang="en-US" altLang="en-US" sz="1700" smtClean="0">
                <a:solidFill>
                  <a:schemeClr val="tx1"/>
                </a:solidFill>
              </a:rPr>
              <a:t>Expires 6 months after date of signature.</a:t>
            </a:r>
          </a:p>
          <a:p>
            <a:pPr>
              <a:lnSpc>
                <a:spcPct val="80000"/>
              </a:lnSpc>
              <a:buClr>
                <a:srgbClr val="408099"/>
              </a:buClr>
            </a:pPr>
            <a:r>
              <a:rPr lang="en-US" altLang="en-US" sz="1900" smtClean="0">
                <a:solidFill>
                  <a:schemeClr val="tx1"/>
                </a:solidFill>
              </a:rPr>
              <a:t>I-918</a:t>
            </a:r>
          </a:p>
          <a:p>
            <a:pPr lvl="1">
              <a:lnSpc>
                <a:spcPct val="80000"/>
              </a:lnSpc>
              <a:buClr>
                <a:srgbClr val="70C6A3"/>
              </a:buClr>
            </a:pPr>
            <a:r>
              <a:rPr lang="en-US" altLang="en-US" sz="1700" smtClean="0">
                <a:solidFill>
                  <a:schemeClr val="tx1"/>
                </a:solidFill>
              </a:rPr>
              <a:t>The U visa petition.</a:t>
            </a:r>
          </a:p>
          <a:p>
            <a:pPr lvl="1">
              <a:lnSpc>
                <a:spcPct val="80000"/>
              </a:lnSpc>
              <a:buClr>
                <a:srgbClr val="70C6A3"/>
              </a:buClr>
            </a:pPr>
            <a:r>
              <a:rPr lang="en-US" altLang="en-US" sz="1700" smtClean="0">
                <a:solidFill>
                  <a:schemeClr val="tx1"/>
                </a:solidFill>
              </a:rPr>
              <a:t>Also used to evaluate the petitioner’s </a:t>
            </a:r>
            <a:r>
              <a:rPr lang="en-US" altLang="en-US" sz="1700" i="1" smtClean="0">
                <a:solidFill>
                  <a:schemeClr val="tx1"/>
                </a:solidFill>
              </a:rPr>
              <a:t>admissibility</a:t>
            </a:r>
            <a:r>
              <a:rPr lang="en-US" altLang="en-US" sz="1700" smtClean="0">
                <a:solidFill>
                  <a:schemeClr val="tx1"/>
                </a:solidFill>
              </a:rPr>
              <a:t>.</a:t>
            </a:r>
          </a:p>
          <a:p>
            <a:pPr>
              <a:lnSpc>
                <a:spcPct val="80000"/>
              </a:lnSpc>
              <a:buClr>
                <a:srgbClr val="408099"/>
              </a:buClr>
            </a:pPr>
            <a:r>
              <a:rPr lang="en-US" altLang="en-US" sz="1900" smtClean="0">
                <a:solidFill>
                  <a:schemeClr val="tx1"/>
                </a:solidFill>
              </a:rPr>
              <a:t>I-918A</a:t>
            </a:r>
          </a:p>
          <a:p>
            <a:pPr lvl="1">
              <a:lnSpc>
                <a:spcPct val="80000"/>
              </a:lnSpc>
              <a:buClr>
                <a:srgbClr val="70C6A3"/>
              </a:buClr>
            </a:pPr>
            <a:r>
              <a:rPr lang="en-US" altLang="en-US" sz="1700" smtClean="0">
                <a:solidFill>
                  <a:schemeClr val="tx1"/>
                </a:solidFill>
              </a:rPr>
              <a:t>The U visa petition for derivatives .</a:t>
            </a:r>
          </a:p>
          <a:p>
            <a:pPr lvl="1">
              <a:lnSpc>
                <a:spcPct val="80000"/>
              </a:lnSpc>
              <a:buClr>
                <a:srgbClr val="70C6A3"/>
              </a:buClr>
            </a:pPr>
            <a:r>
              <a:rPr lang="en-US" altLang="en-US" sz="1700" smtClean="0">
                <a:solidFill>
                  <a:schemeClr val="tx1"/>
                </a:solidFill>
              </a:rPr>
              <a:t>Can be completed before and after the </a:t>
            </a:r>
            <a:r>
              <a:rPr lang="en-US" altLang="en-US" sz="1700" b="1" smtClean="0">
                <a:solidFill>
                  <a:schemeClr val="tx1"/>
                </a:solidFill>
              </a:rPr>
              <a:t>principal </a:t>
            </a:r>
            <a:r>
              <a:rPr lang="en-US" altLang="en-US" sz="1700" smtClean="0">
                <a:solidFill>
                  <a:schemeClr val="tx1"/>
                </a:solidFill>
              </a:rPr>
              <a:t>petitioner submits their application.</a:t>
            </a:r>
          </a:p>
          <a:p>
            <a:pPr>
              <a:lnSpc>
                <a:spcPct val="80000"/>
              </a:lnSpc>
              <a:buClr>
                <a:srgbClr val="408099"/>
              </a:buClr>
            </a:pPr>
            <a:r>
              <a:rPr lang="en-US" altLang="en-US" sz="1900" smtClean="0">
                <a:solidFill>
                  <a:schemeClr val="tx1"/>
                </a:solidFill>
              </a:rPr>
              <a:t>Declaration</a:t>
            </a:r>
          </a:p>
          <a:p>
            <a:pPr lvl="1">
              <a:lnSpc>
                <a:spcPct val="80000"/>
              </a:lnSpc>
              <a:buClr>
                <a:srgbClr val="70C6A3"/>
              </a:buClr>
            </a:pPr>
            <a:r>
              <a:rPr lang="en-US" altLang="en-US" sz="1700" smtClean="0">
                <a:solidFill>
                  <a:schemeClr val="tx1"/>
                </a:solidFill>
                <a:cs typeface="Helvetica" pitchFamily="34" charset="0"/>
                <a:sym typeface="Helvetica" pitchFamily="34" charset="0"/>
              </a:rPr>
              <a:t>A </a:t>
            </a:r>
            <a:r>
              <a:rPr lang="en-US" altLang="en-US" sz="1700" b="1" smtClean="0">
                <a:solidFill>
                  <a:schemeClr val="tx1"/>
                </a:solidFill>
                <a:cs typeface="Helvetica" pitchFamily="34" charset="0"/>
                <a:sym typeface="Helvetica" pitchFamily="34" charset="0"/>
              </a:rPr>
              <a:t>personal statement</a:t>
            </a:r>
            <a:r>
              <a:rPr lang="en-US" altLang="en-US" sz="1700" smtClean="0">
                <a:solidFill>
                  <a:schemeClr val="tx1"/>
                </a:solidFill>
                <a:cs typeface="Helvetica" pitchFamily="34" charset="0"/>
                <a:sym typeface="Helvetica" pitchFamily="34" charset="0"/>
              </a:rPr>
              <a:t> explaining the nature and circumstances of the criminal activity.  </a:t>
            </a:r>
            <a:endParaRPr lang="en-US" altLang="en-US" sz="1700" smtClean="0">
              <a:solidFill>
                <a:schemeClr val="tx1"/>
              </a:solidFill>
            </a:endParaRPr>
          </a:p>
        </p:txBody>
      </p:sp>
      <p:pic>
        <p:nvPicPr>
          <p:cNvPr id="16388" name="Picture 10" descr="C:\Users\Aileen\Dropbox (CLSEPA)\CLSEPA Commons\CLS Stationery\2017 NEW Logo and Brand Guidelines\Brand Toolkit\Vertical Logo\Color\Online - RGB\CLSEPA-VerticalLogo-RGB-HighRe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5575" y="5549900"/>
            <a:ext cx="1168400"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 name="Group 4"/>
          <p:cNvGrpSpPr>
            <a:grpSpLocks/>
          </p:cNvGrpSpPr>
          <p:nvPr/>
        </p:nvGrpSpPr>
        <p:grpSpPr bwMode="auto">
          <a:xfrm>
            <a:off x="0" y="0"/>
            <a:ext cx="769938" cy="5911850"/>
            <a:chOff x="0" y="0"/>
            <a:chExt cx="485" cy="3724"/>
          </a:xfrm>
          <a:solidFill>
            <a:srgbClr val="408099"/>
          </a:solidFill>
        </p:grpSpPr>
        <p:sp>
          <p:nvSpPr>
            <p:cNvPr id="12" name="Rectangle 5"/>
            <p:cNvSpPr>
              <a:spLocks noChangeArrowheads="1"/>
            </p:cNvSpPr>
            <p:nvPr/>
          </p:nvSpPr>
          <p:spPr bwMode="auto">
            <a:xfrm>
              <a:off x="0" y="0"/>
              <a:ext cx="485" cy="324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13" name="Rectangle 6"/>
            <p:cNvSpPr>
              <a:spLocks noChangeArrowheads="1"/>
            </p:cNvSpPr>
            <p:nvPr/>
          </p:nvSpPr>
          <p:spPr bwMode="auto">
            <a:xfrm>
              <a:off x="27" y="3273"/>
              <a:ext cx="192" cy="192"/>
            </a:xfrm>
            <a:prstGeom prst="rect">
              <a:avLst/>
            </a:prstGeom>
            <a:solidFill>
              <a:srgbClr val="A73C3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14" name="Rectangle 7"/>
            <p:cNvSpPr>
              <a:spLocks noChangeArrowheads="1"/>
            </p:cNvSpPr>
            <p:nvPr/>
          </p:nvSpPr>
          <p:spPr bwMode="auto">
            <a:xfrm>
              <a:off x="31" y="3532"/>
              <a:ext cx="192" cy="192"/>
            </a:xfrm>
            <a:prstGeom prst="rect">
              <a:avLst/>
            </a:prstGeom>
            <a:solidFill>
              <a:srgbClr val="97993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15" name="Rectangle 8"/>
            <p:cNvSpPr>
              <a:spLocks noChangeArrowheads="1"/>
            </p:cNvSpPr>
            <p:nvPr/>
          </p:nvSpPr>
          <p:spPr bwMode="auto">
            <a:xfrm>
              <a:off x="262" y="3273"/>
              <a:ext cx="192" cy="192"/>
            </a:xfrm>
            <a:prstGeom prst="rect">
              <a:avLst/>
            </a:prstGeom>
            <a:solidFill>
              <a:srgbClr val="F09F4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dirty="0" smtClean="0">
                <a:solidFill>
                  <a:schemeClr val="tx1"/>
                </a:solidFill>
                <a:latin typeface="Arial" pitchFamily="34" charset="0"/>
              </a:endParaRPr>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p:cNvSpPr>
          <p:nvPr>
            <p:ph type="title"/>
          </p:nvPr>
        </p:nvSpPr>
        <p:spPr>
          <a:xfrm>
            <a:off x="769938" y="484188"/>
            <a:ext cx="8516937" cy="850900"/>
          </a:xfrm>
        </p:spPr>
        <p:txBody>
          <a:bodyPr/>
          <a:lstStyle/>
          <a:p>
            <a:pPr eaLnBrk="1" hangingPunct="1"/>
            <a:r>
              <a:rPr lang="en-US" altLang="en-US" sz="3200" smtClean="0">
                <a:solidFill>
                  <a:srgbClr val="408099"/>
                </a:solidFill>
              </a:rPr>
              <a:t>Application: Establishing Eligibility (cont’d)</a:t>
            </a:r>
          </a:p>
        </p:txBody>
      </p:sp>
      <p:sp>
        <p:nvSpPr>
          <p:cNvPr id="17411" name="Content Placeholder 11"/>
          <p:cNvSpPr>
            <a:spLocks noGrp="1"/>
          </p:cNvSpPr>
          <p:nvPr>
            <p:ph idx="1"/>
          </p:nvPr>
        </p:nvSpPr>
        <p:spPr>
          <a:xfrm>
            <a:off x="1136650" y="1487488"/>
            <a:ext cx="7556500" cy="4176712"/>
          </a:xfrm>
        </p:spPr>
        <p:txBody>
          <a:bodyPr/>
          <a:lstStyle/>
          <a:p>
            <a:pPr>
              <a:buClr>
                <a:srgbClr val="408099"/>
              </a:buClr>
            </a:pPr>
            <a:r>
              <a:rPr lang="en-US" altLang="en-US" smtClean="0">
                <a:solidFill>
                  <a:schemeClr val="tx1"/>
                </a:solidFill>
              </a:rPr>
              <a:t>I-192: Waiver of Inadmissibility</a:t>
            </a:r>
          </a:p>
          <a:p>
            <a:pPr lvl="1">
              <a:buClr>
                <a:srgbClr val="70C6A3"/>
              </a:buClr>
            </a:pPr>
            <a:r>
              <a:rPr lang="en-US" altLang="en-US" smtClean="0">
                <a:solidFill>
                  <a:schemeClr val="tx1"/>
                </a:solidFill>
              </a:rPr>
              <a:t>I-918 and I-918A forms evaluate whether petitioner has any grounds of inadmissibility.</a:t>
            </a:r>
          </a:p>
          <a:p>
            <a:pPr lvl="1">
              <a:buClr>
                <a:srgbClr val="70C6A3"/>
              </a:buClr>
            </a:pPr>
            <a:r>
              <a:rPr lang="en-US" altLang="en-US" smtClean="0">
                <a:solidFill>
                  <a:schemeClr val="tx1"/>
                </a:solidFill>
              </a:rPr>
              <a:t>VERY IMPORTANT to include ALL grounds of inadmissibility for petitioner on the I-192.</a:t>
            </a:r>
          </a:p>
          <a:p>
            <a:pPr>
              <a:buClr>
                <a:srgbClr val="408099"/>
              </a:buClr>
            </a:pPr>
            <a:r>
              <a:rPr lang="en-US" altLang="en-US" smtClean="0">
                <a:solidFill>
                  <a:schemeClr val="tx1"/>
                </a:solidFill>
              </a:rPr>
              <a:t>Grounds of Inadmissibility</a:t>
            </a:r>
          </a:p>
          <a:p>
            <a:pPr lvl="1">
              <a:buClr>
                <a:srgbClr val="70C6A3"/>
              </a:buClr>
            </a:pPr>
            <a:r>
              <a:rPr lang="en-US" altLang="en-US" smtClean="0">
                <a:solidFill>
                  <a:schemeClr val="tx1"/>
                </a:solidFill>
              </a:rPr>
              <a:t>Behaviors and acts that Congress wants to “keep out” of the U.S.</a:t>
            </a:r>
          </a:p>
          <a:p>
            <a:pPr lvl="1">
              <a:buClr>
                <a:srgbClr val="70C6A3"/>
              </a:buClr>
            </a:pPr>
            <a:r>
              <a:rPr lang="en-US" altLang="en-US" smtClean="0">
                <a:solidFill>
                  <a:schemeClr val="tx1"/>
                </a:solidFill>
              </a:rPr>
              <a:t>Found at INA § 212</a:t>
            </a:r>
          </a:p>
          <a:p>
            <a:pPr lvl="1">
              <a:buClr>
                <a:srgbClr val="70C6A3"/>
              </a:buClr>
            </a:pPr>
            <a:r>
              <a:rPr lang="en-US" altLang="en-US" smtClean="0">
                <a:solidFill>
                  <a:schemeClr val="tx1"/>
                </a:solidFill>
              </a:rPr>
              <a:t>Apply to non-citizens who are seeking admission into the U.S., either temporarily or permanently.  </a:t>
            </a:r>
          </a:p>
          <a:p>
            <a:pPr lvl="2">
              <a:buClr>
                <a:srgbClr val="408099"/>
              </a:buClr>
            </a:pPr>
            <a:r>
              <a:rPr lang="en-US" altLang="en-US" smtClean="0">
                <a:solidFill>
                  <a:schemeClr val="tx1"/>
                </a:solidFill>
              </a:rPr>
              <a:t>An individual may be “seeking admission” even if already in the United States.</a:t>
            </a:r>
          </a:p>
          <a:p>
            <a:pPr lvl="1"/>
            <a:endParaRPr lang="en-US" altLang="en-US" smtClean="0"/>
          </a:p>
          <a:p>
            <a:pPr lvl="1"/>
            <a:endParaRPr lang="en-US" altLang="en-US" smtClean="0"/>
          </a:p>
        </p:txBody>
      </p:sp>
      <p:grpSp>
        <p:nvGrpSpPr>
          <p:cNvPr id="17412" name="Group 4"/>
          <p:cNvGrpSpPr>
            <a:grpSpLocks/>
          </p:cNvGrpSpPr>
          <p:nvPr/>
        </p:nvGrpSpPr>
        <p:grpSpPr bwMode="auto">
          <a:xfrm>
            <a:off x="0" y="0"/>
            <a:ext cx="769938" cy="5854700"/>
            <a:chOff x="0" y="0"/>
            <a:chExt cx="485" cy="3688"/>
          </a:xfrm>
        </p:grpSpPr>
        <p:sp>
          <p:nvSpPr>
            <p:cNvPr id="17415" name="Rectangle 5"/>
            <p:cNvSpPr>
              <a:spLocks noChangeArrowheads="1"/>
            </p:cNvSpPr>
            <p:nvPr/>
          </p:nvSpPr>
          <p:spPr bwMode="auto">
            <a:xfrm>
              <a:off x="0" y="0"/>
              <a:ext cx="485" cy="324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pPr>
              <a:endParaRPr lang="en-US" altLang="en-US" sz="1800">
                <a:solidFill>
                  <a:schemeClr val="tx1"/>
                </a:solidFill>
                <a:latin typeface="Arial" pitchFamily="34" charset="0"/>
              </a:endParaRPr>
            </a:p>
          </p:txBody>
        </p:sp>
        <p:sp>
          <p:nvSpPr>
            <p:cNvPr id="17416" name="Rectangle 6"/>
            <p:cNvSpPr>
              <a:spLocks noChangeArrowheads="1"/>
            </p:cNvSpPr>
            <p:nvPr/>
          </p:nvSpPr>
          <p:spPr bwMode="auto">
            <a:xfrm>
              <a:off x="27" y="3273"/>
              <a:ext cx="192" cy="192"/>
            </a:xfrm>
            <a:prstGeom prst="rect">
              <a:avLst/>
            </a:prstGeom>
            <a:solidFill>
              <a:srgbClr val="C0BC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pPr>
              <a:endParaRPr lang="en-US" altLang="en-US" sz="1800">
                <a:solidFill>
                  <a:schemeClr val="tx1"/>
                </a:solidFill>
                <a:latin typeface="Arial" pitchFamily="34" charset="0"/>
              </a:endParaRPr>
            </a:p>
          </p:txBody>
        </p:sp>
        <p:sp>
          <p:nvSpPr>
            <p:cNvPr id="17417" name="Rectangle 7"/>
            <p:cNvSpPr>
              <a:spLocks noChangeArrowheads="1"/>
            </p:cNvSpPr>
            <p:nvPr/>
          </p:nvSpPr>
          <p:spPr bwMode="auto">
            <a:xfrm>
              <a:off x="255" y="3273"/>
              <a:ext cx="192" cy="192"/>
            </a:xfrm>
            <a:prstGeom prst="rect">
              <a:avLst/>
            </a:prstGeom>
            <a:solidFill>
              <a:srgbClr val="9898B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pPr>
              <a:endParaRPr lang="en-US" altLang="en-US" sz="1800">
                <a:solidFill>
                  <a:schemeClr val="tx1"/>
                </a:solidFill>
                <a:latin typeface="Arial" pitchFamily="34" charset="0"/>
              </a:endParaRPr>
            </a:p>
          </p:txBody>
        </p:sp>
        <p:sp>
          <p:nvSpPr>
            <p:cNvPr id="17418" name="Rectangle 8"/>
            <p:cNvSpPr>
              <a:spLocks noChangeArrowheads="1"/>
            </p:cNvSpPr>
            <p:nvPr/>
          </p:nvSpPr>
          <p:spPr bwMode="auto">
            <a:xfrm>
              <a:off x="27" y="3496"/>
              <a:ext cx="192" cy="192"/>
            </a:xfrm>
            <a:prstGeom prst="rect">
              <a:avLst/>
            </a:prstGeom>
            <a:solidFill>
              <a:srgbClr val="DA00A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pPr>
              <a:endParaRPr lang="en-US" altLang="en-US" sz="1800">
                <a:solidFill>
                  <a:schemeClr val="tx1"/>
                </a:solidFill>
                <a:latin typeface="Arial" pitchFamily="34" charset="0"/>
              </a:endParaRPr>
            </a:p>
          </p:txBody>
        </p:sp>
      </p:grpSp>
      <p:pic>
        <p:nvPicPr>
          <p:cNvPr id="17413" name="Picture 10" descr="C:\Users\Aileen\Dropbox (CLSEPA)\CLSEPA Commons\CLS Stationery\2017 NEW Logo and Brand Guidelines\Brand Toolkit\Vertical Logo\Color\Online - RGB\CLSEPA-VerticalLogo-RGB-HighRe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5263" y="5549900"/>
            <a:ext cx="1168400"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 name="Group 4"/>
          <p:cNvGrpSpPr>
            <a:grpSpLocks/>
          </p:cNvGrpSpPr>
          <p:nvPr/>
        </p:nvGrpSpPr>
        <p:grpSpPr bwMode="auto">
          <a:xfrm>
            <a:off x="0" y="0"/>
            <a:ext cx="769938" cy="5911850"/>
            <a:chOff x="0" y="0"/>
            <a:chExt cx="485" cy="3724"/>
          </a:xfrm>
          <a:solidFill>
            <a:srgbClr val="408099"/>
          </a:solidFill>
        </p:grpSpPr>
        <p:sp>
          <p:nvSpPr>
            <p:cNvPr id="12" name="Rectangle 5"/>
            <p:cNvSpPr>
              <a:spLocks noChangeArrowheads="1"/>
            </p:cNvSpPr>
            <p:nvPr/>
          </p:nvSpPr>
          <p:spPr bwMode="auto">
            <a:xfrm>
              <a:off x="0" y="0"/>
              <a:ext cx="485" cy="324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13" name="Rectangle 6"/>
            <p:cNvSpPr>
              <a:spLocks noChangeArrowheads="1"/>
            </p:cNvSpPr>
            <p:nvPr/>
          </p:nvSpPr>
          <p:spPr bwMode="auto">
            <a:xfrm>
              <a:off x="27" y="3273"/>
              <a:ext cx="192" cy="192"/>
            </a:xfrm>
            <a:prstGeom prst="rect">
              <a:avLst/>
            </a:prstGeom>
            <a:solidFill>
              <a:srgbClr val="A73C3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14" name="Rectangle 7"/>
            <p:cNvSpPr>
              <a:spLocks noChangeArrowheads="1"/>
            </p:cNvSpPr>
            <p:nvPr/>
          </p:nvSpPr>
          <p:spPr bwMode="auto">
            <a:xfrm>
              <a:off x="31" y="3532"/>
              <a:ext cx="192" cy="192"/>
            </a:xfrm>
            <a:prstGeom prst="rect">
              <a:avLst/>
            </a:prstGeom>
            <a:solidFill>
              <a:srgbClr val="97993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15" name="Rectangle 8"/>
            <p:cNvSpPr>
              <a:spLocks noChangeArrowheads="1"/>
            </p:cNvSpPr>
            <p:nvPr/>
          </p:nvSpPr>
          <p:spPr bwMode="auto">
            <a:xfrm>
              <a:off x="262" y="3273"/>
              <a:ext cx="192" cy="192"/>
            </a:xfrm>
            <a:prstGeom prst="rect">
              <a:avLst/>
            </a:prstGeom>
            <a:solidFill>
              <a:srgbClr val="F09F4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dirty="0" smtClean="0">
                <a:solidFill>
                  <a:schemeClr val="tx1"/>
                </a:solidFill>
                <a:latin typeface="Arial" pitchFamily="34" charset="0"/>
              </a:endParaRPr>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150938" y="484188"/>
            <a:ext cx="7993062" cy="1116012"/>
          </a:xfrm>
        </p:spPr>
        <p:txBody>
          <a:bodyPr/>
          <a:lstStyle/>
          <a:p>
            <a:r>
              <a:rPr lang="en-US" altLang="en-US" smtClean="0">
                <a:solidFill>
                  <a:srgbClr val="408099"/>
                </a:solidFill>
              </a:rPr>
              <a:t>Common grounds of inadmissibility</a:t>
            </a:r>
          </a:p>
        </p:txBody>
      </p:sp>
      <p:sp>
        <p:nvSpPr>
          <p:cNvPr id="18435" name="Content Placeholder 2"/>
          <p:cNvSpPr>
            <a:spLocks noGrp="1"/>
          </p:cNvSpPr>
          <p:nvPr>
            <p:ph idx="1"/>
          </p:nvPr>
        </p:nvSpPr>
        <p:spPr>
          <a:xfrm>
            <a:off x="947738" y="1547813"/>
            <a:ext cx="7556500" cy="4144962"/>
          </a:xfrm>
        </p:spPr>
        <p:txBody>
          <a:bodyPr/>
          <a:lstStyle/>
          <a:p>
            <a:pPr>
              <a:buClr>
                <a:srgbClr val="408099"/>
              </a:buClr>
            </a:pPr>
            <a:r>
              <a:rPr lang="en-US" altLang="en-US" smtClean="0">
                <a:solidFill>
                  <a:schemeClr val="tx1"/>
                </a:solidFill>
              </a:rPr>
              <a:t>Present in the United States without admission (INA § 212(a)(6)(A)(i))</a:t>
            </a:r>
          </a:p>
          <a:p>
            <a:pPr>
              <a:buClr>
                <a:srgbClr val="408099"/>
              </a:buClr>
            </a:pPr>
            <a:r>
              <a:rPr lang="en-US" altLang="en-US" smtClean="0">
                <a:solidFill>
                  <a:schemeClr val="tx1"/>
                </a:solidFill>
              </a:rPr>
              <a:t>Smuggling (INA § 212(a)(6)(E)(i))</a:t>
            </a:r>
          </a:p>
          <a:p>
            <a:pPr>
              <a:buClr>
                <a:srgbClr val="408099"/>
              </a:buClr>
            </a:pPr>
            <a:r>
              <a:rPr lang="en-US" altLang="en-US" smtClean="0">
                <a:solidFill>
                  <a:schemeClr val="tx1"/>
                </a:solidFill>
              </a:rPr>
              <a:t>Unlawful presence (INA § 212(a)(9)(B)(i))</a:t>
            </a:r>
          </a:p>
          <a:p>
            <a:pPr lvl="1">
              <a:buClr>
                <a:srgbClr val="70C6A3"/>
              </a:buClr>
            </a:pPr>
            <a:r>
              <a:rPr lang="en-US" altLang="en-US" smtClean="0">
                <a:solidFill>
                  <a:schemeClr val="tx1"/>
                </a:solidFill>
              </a:rPr>
              <a:t>Only triggered if departed the United States after accrual</a:t>
            </a:r>
          </a:p>
          <a:p>
            <a:pPr>
              <a:buClr>
                <a:srgbClr val="408099"/>
              </a:buClr>
            </a:pPr>
            <a:r>
              <a:rPr lang="en-US" altLang="en-US" smtClean="0">
                <a:solidFill>
                  <a:schemeClr val="tx1"/>
                </a:solidFill>
              </a:rPr>
              <a:t>Bars to reentry after immigration violations (INA § 212(a)(9)(C)(i))</a:t>
            </a:r>
          </a:p>
          <a:p>
            <a:pPr>
              <a:buClr>
                <a:srgbClr val="408099"/>
              </a:buClr>
            </a:pPr>
            <a:r>
              <a:rPr lang="en-US" altLang="en-US" smtClean="0">
                <a:solidFill>
                  <a:schemeClr val="tx1"/>
                </a:solidFill>
              </a:rPr>
              <a:t>Material misrepresentations (INA § 212(a)(6)(C))</a:t>
            </a:r>
          </a:p>
          <a:p>
            <a:pPr>
              <a:buClr>
                <a:srgbClr val="408099"/>
              </a:buClr>
            </a:pPr>
            <a:r>
              <a:rPr lang="en-US" altLang="en-US" smtClean="0">
                <a:solidFill>
                  <a:schemeClr val="tx1"/>
                </a:solidFill>
              </a:rPr>
              <a:t>Criminal convictions (INA § 212(a)(2))</a:t>
            </a:r>
          </a:p>
        </p:txBody>
      </p:sp>
      <p:pic>
        <p:nvPicPr>
          <p:cNvPr id="18436" name="Picture 10" descr="C:\Users\Aileen\Dropbox (CLSEPA)\CLSEPA Commons\CLS Stationery\2017 NEW Logo and Brand Guidelines\Brand Toolkit\Vertical Logo\Color\Online - RGB\CLSEPA-VerticalLogo-RGB-HighRe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27963" y="5562600"/>
            <a:ext cx="1168400"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 name="Group 4"/>
          <p:cNvGrpSpPr>
            <a:grpSpLocks/>
          </p:cNvGrpSpPr>
          <p:nvPr/>
        </p:nvGrpSpPr>
        <p:grpSpPr bwMode="auto">
          <a:xfrm>
            <a:off x="0" y="0"/>
            <a:ext cx="769938" cy="5911850"/>
            <a:chOff x="0" y="0"/>
            <a:chExt cx="485" cy="3724"/>
          </a:xfrm>
          <a:solidFill>
            <a:srgbClr val="408099"/>
          </a:solidFill>
        </p:grpSpPr>
        <p:sp>
          <p:nvSpPr>
            <p:cNvPr id="11" name="Rectangle 5"/>
            <p:cNvSpPr>
              <a:spLocks noChangeArrowheads="1"/>
            </p:cNvSpPr>
            <p:nvPr/>
          </p:nvSpPr>
          <p:spPr bwMode="auto">
            <a:xfrm>
              <a:off x="0" y="0"/>
              <a:ext cx="485" cy="324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12" name="Rectangle 6"/>
            <p:cNvSpPr>
              <a:spLocks noChangeArrowheads="1"/>
            </p:cNvSpPr>
            <p:nvPr/>
          </p:nvSpPr>
          <p:spPr bwMode="auto">
            <a:xfrm>
              <a:off x="27" y="3273"/>
              <a:ext cx="192" cy="192"/>
            </a:xfrm>
            <a:prstGeom prst="rect">
              <a:avLst/>
            </a:prstGeom>
            <a:solidFill>
              <a:srgbClr val="A73C3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13" name="Rectangle 7"/>
            <p:cNvSpPr>
              <a:spLocks noChangeArrowheads="1"/>
            </p:cNvSpPr>
            <p:nvPr/>
          </p:nvSpPr>
          <p:spPr bwMode="auto">
            <a:xfrm>
              <a:off x="31" y="3532"/>
              <a:ext cx="192" cy="192"/>
            </a:xfrm>
            <a:prstGeom prst="rect">
              <a:avLst/>
            </a:prstGeom>
            <a:solidFill>
              <a:srgbClr val="97993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14" name="Rectangle 8"/>
            <p:cNvSpPr>
              <a:spLocks noChangeArrowheads="1"/>
            </p:cNvSpPr>
            <p:nvPr/>
          </p:nvSpPr>
          <p:spPr bwMode="auto">
            <a:xfrm>
              <a:off x="262" y="3273"/>
              <a:ext cx="192" cy="192"/>
            </a:xfrm>
            <a:prstGeom prst="rect">
              <a:avLst/>
            </a:prstGeom>
            <a:solidFill>
              <a:srgbClr val="F09F4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dirty="0" smtClean="0">
                <a:solidFill>
                  <a:schemeClr val="tx1"/>
                </a:solidFill>
                <a:latin typeface="Arial" pitchFamily="34" charset="0"/>
              </a:endParaRPr>
            </a:p>
          </p:txBody>
        </p:sp>
      </p:gr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1020763" y="484188"/>
            <a:ext cx="7556500" cy="1116012"/>
          </a:xfrm>
        </p:spPr>
        <p:txBody>
          <a:bodyPr/>
          <a:lstStyle/>
          <a:p>
            <a:r>
              <a:rPr lang="en-US" altLang="en-US" smtClean="0">
                <a:solidFill>
                  <a:srgbClr val="408099"/>
                </a:solidFill>
              </a:rPr>
              <a:t>U visa waiver</a:t>
            </a:r>
          </a:p>
        </p:txBody>
      </p:sp>
      <p:sp>
        <p:nvSpPr>
          <p:cNvPr id="19459" name="Content Placeholder 2"/>
          <p:cNvSpPr>
            <a:spLocks noGrp="1"/>
          </p:cNvSpPr>
          <p:nvPr>
            <p:ph idx="1"/>
          </p:nvPr>
        </p:nvSpPr>
        <p:spPr>
          <a:xfrm>
            <a:off x="1025525" y="1516063"/>
            <a:ext cx="7556500" cy="4144962"/>
          </a:xfrm>
        </p:spPr>
        <p:txBody>
          <a:bodyPr/>
          <a:lstStyle/>
          <a:p>
            <a:pPr>
              <a:buClr>
                <a:srgbClr val="408099"/>
              </a:buClr>
            </a:pPr>
            <a:r>
              <a:rPr lang="en-US" altLang="en-US" smtClean="0">
                <a:solidFill>
                  <a:schemeClr val="tx1"/>
                </a:solidFill>
              </a:rPr>
              <a:t>Form I-192</a:t>
            </a:r>
          </a:p>
          <a:p>
            <a:pPr>
              <a:buClr>
                <a:srgbClr val="408099"/>
              </a:buClr>
            </a:pPr>
            <a:r>
              <a:rPr lang="en-US" altLang="en-US" smtClean="0">
                <a:solidFill>
                  <a:schemeClr val="tx1"/>
                </a:solidFill>
              </a:rPr>
              <a:t>Statutory authority: INA § 212(d)(14)</a:t>
            </a:r>
          </a:p>
          <a:p>
            <a:pPr>
              <a:buClr>
                <a:srgbClr val="408099"/>
              </a:buClr>
            </a:pPr>
            <a:r>
              <a:rPr lang="en-US" altLang="en-US" smtClean="0">
                <a:solidFill>
                  <a:schemeClr val="tx1"/>
                </a:solidFill>
              </a:rPr>
              <a:t>Grounds that are not waivable through other waivers are available in the U visa context</a:t>
            </a:r>
          </a:p>
          <a:p>
            <a:pPr>
              <a:buClr>
                <a:srgbClr val="408099"/>
              </a:buClr>
            </a:pPr>
            <a:r>
              <a:rPr lang="en-US" altLang="en-US" smtClean="0">
                <a:solidFill>
                  <a:schemeClr val="tx1"/>
                </a:solidFill>
              </a:rPr>
              <a:t>All grounds of inadmissibility can be waived, but for INA § 212(a)(3)(E) (Nazi persecution)</a:t>
            </a:r>
          </a:p>
          <a:p>
            <a:pPr>
              <a:buClr>
                <a:srgbClr val="408099"/>
              </a:buClr>
            </a:pPr>
            <a:r>
              <a:rPr lang="en-US" altLang="en-US" smtClean="0">
                <a:solidFill>
                  <a:schemeClr val="tx1"/>
                </a:solidFill>
              </a:rPr>
              <a:t>Waiver is discretionary</a:t>
            </a:r>
          </a:p>
          <a:p>
            <a:pPr>
              <a:buClr>
                <a:srgbClr val="408099"/>
              </a:buClr>
            </a:pPr>
            <a:r>
              <a:rPr lang="en-US" altLang="en-US" smtClean="0">
                <a:solidFill>
                  <a:schemeClr val="tx1"/>
                </a:solidFill>
              </a:rPr>
              <a:t>Fee of $585</a:t>
            </a:r>
          </a:p>
          <a:p>
            <a:pPr lvl="1">
              <a:buClr>
                <a:srgbClr val="408099"/>
              </a:buClr>
            </a:pPr>
            <a:r>
              <a:rPr lang="en-US" altLang="en-US" smtClean="0">
                <a:solidFill>
                  <a:schemeClr val="tx1"/>
                </a:solidFill>
              </a:rPr>
              <a:t>Request fee waiver with Form I-912</a:t>
            </a:r>
          </a:p>
        </p:txBody>
      </p:sp>
      <p:pic>
        <p:nvPicPr>
          <p:cNvPr id="19460" name="Picture 10" descr="C:\Users\Aileen\Dropbox (CLSEPA)\CLSEPA Commons\CLS Stationery\2017 NEW Logo and Brand Guidelines\Brand Toolkit\Vertical Logo\Color\Online - RGB\CLSEPA-VerticalLogo-RGB-HighRe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00963" y="5549900"/>
            <a:ext cx="1168400"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 name="Group 4"/>
          <p:cNvGrpSpPr>
            <a:grpSpLocks/>
          </p:cNvGrpSpPr>
          <p:nvPr/>
        </p:nvGrpSpPr>
        <p:grpSpPr bwMode="auto">
          <a:xfrm>
            <a:off x="0" y="0"/>
            <a:ext cx="769938" cy="5911850"/>
            <a:chOff x="0" y="0"/>
            <a:chExt cx="485" cy="3724"/>
          </a:xfrm>
          <a:solidFill>
            <a:srgbClr val="408099"/>
          </a:solidFill>
        </p:grpSpPr>
        <p:sp>
          <p:nvSpPr>
            <p:cNvPr id="11" name="Rectangle 5"/>
            <p:cNvSpPr>
              <a:spLocks noChangeArrowheads="1"/>
            </p:cNvSpPr>
            <p:nvPr/>
          </p:nvSpPr>
          <p:spPr bwMode="auto">
            <a:xfrm>
              <a:off x="0" y="0"/>
              <a:ext cx="485" cy="324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12" name="Rectangle 6"/>
            <p:cNvSpPr>
              <a:spLocks noChangeArrowheads="1"/>
            </p:cNvSpPr>
            <p:nvPr/>
          </p:nvSpPr>
          <p:spPr bwMode="auto">
            <a:xfrm>
              <a:off x="27" y="3273"/>
              <a:ext cx="192" cy="192"/>
            </a:xfrm>
            <a:prstGeom prst="rect">
              <a:avLst/>
            </a:prstGeom>
            <a:solidFill>
              <a:srgbClr val="A73C3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13" name="Rectangle 7"/>
            <p:cNvSpPr>
              <a:spLocks noChangeArrowheads="1"/>
            </p:cNvSpPr>
            <p:nvPr/>
          </p:nvSpPr>
          <p:spPr bwMode="auto">
            <a:xfrm>
              <a:off x="31" y="3532"/>
              <a:ext cx="192" cy="192"/>
            </a:xfrm>
            <a:prstGeom prst="rect">
              <a:avLst/>
            </a:prstGeom>
            <a:solidFill>
              <a:srgbClr val="97993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14" name="Rectangle 8"/>
            <p:cNvSpPr>
              <a:spLocks noChangeArrowheads="1"/>
            </p:cNvSpPr>
            <p:nvPr/>
          </p:nvSpPr>
          <p:spPr bwMode="auto">
            <a:xfrm>
              <a:off x="262" y="3273"/>
              <a:ext cx="192" cy="192"/>
            </a:xfrm>
            <a:prstGeom prst="rect">
              <a:avLst/>
            </a:prstGeom>
            <a:solidFill>
              <a:srgbClr val="F09F4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dirty="0" smtClean="0">
                <a:solidFill>
                  <a:schemeClr val="tx1"/>
                </a:solidFill>
                <a:latin typeface="Arial" pitchFamily="34" charset="0"/>
              </a:endParaRPr>
            </a:p>
          </p:txBody>
        </p: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p:cNvSpPr>
          <p:nvPr>
            <p:ph type="title"/>
          </p:nvPr>
        </p:nvSpPr>
        <p:spPr>
          <a:xfrm>
            <a:off x="1166813" y="484188"/>
            <a:ext cx="7556500" cy="895350"/>
          </a:xfrm>
        </p:spPr>
        <p:txBody>
          <a:bodyPr/>
          <a:lstStyle/>
          <a:p>
            <a:pPr eaLnBrk="1" hangingPunct="1"/>
            <a:r>
              <a:rPr lang="en-US" altLang="en-US" sz="3200" smtClean="0">
                <a:solidFill>
                  <a:srgbClr val="408099"/>
                </a:solidFill>
              </a:rPr>
              <a:t>Writing the U-Visa Declaration </a:t>
            </a:r>
          </a:p>
        </p:txBody>
      </p:sp>
      <p:sp>
        <p:nvSpPr>
          <p:cNvPr id="21508" name="Content Placeholder 11"/>
          <p:cNvSpPr>
            <a:spLocks noGrp="1"/>
          </p:cNvSpPr>
          <p:nvPr>
            <p:ph idx="1"/>
          </p:nvPr>
        </p:nvSpPr>
        <p:spPr>
          <a:xfrm>
            <a:off x="1006475" y="1089025"/>
            <a:ext cx="7005638" cy="5175250"/>
          </a:xfrm>
        </p:spPr>
        <p:txBody>
          <a:bodyPr/>
          <a:lstStyle/>
          <a:p>
            <a:pPr>
              <a:lnSpc>
                <a:spcPct val="80000"/>
              </a:lnSpc>
              <a:buClr>
                <a:srgbClr val="408099"/>
              </a:buClr>
              <a:defRPr/>
            </a:pPr>
            <a:r>
              <a:rPr lang="en-US" altLang="en-US" sz="1900" dirty="0" smtClean="0">
                <a:solidFill>
                  <a:schemeClr val="tx1"/>
                </a:solidFill>
              </a:rPr>
              <a:t>Declaration should be in the applicant’s own voice </a:t>
            </a:r>
          </a:p>
          <a:p>
            <a:pPr lvl="1">
              <a:lnSpc>
                <a:spcPct val="80000"/>
              </a:lnSpc>
              <a:buClr>
                <a:srgbClr val="70C6A3"/>
              </a:buClr>
              <a:defRPr/>
            </a:pPr>
            <a:r>
              <a:rPr lang="en-US" altLang="en-US" sz="1500" dirty="0" smtClean="0">
                <a:solidFill>
                  <a:schemeClr val="tx1"/>
                </a:solidFill>
              </a:rPr>
              <a:t>No legal jargon </a:t>
            </a:r>
          </a:p>
          <a:p>
            <a:pPr>
              <a:lnSpc>
                <a:spcPct val="80000"/>
              </a:lnSpc>
              <a:buClr>
                <a:srgbClr val="408099"/>
              </a:buClr>
              <a:defRPr/>
            </a:pPr>
            <a:r>
              <a:rPr lang="en-US" altLang="en-US" sz="1900" dirty="0" smtClean="0">
                <a:solidFill>
                  <a:schemeClr val="tx1"/>
                </a:solidFill>
              </a:rPr>
              <a:t>Brief </a:t>
            </a:r>
            <a:r>
              <a:rPr lang="en-US" altLang="en-US" sz="1900" dirty="0">
                <a:solidFill>
                  <a:schemeClr val="tx1"/>
                </a:solidFill>
              </a:rPr>
              <a:t>b</a:t>
            </a:r>
            <a:r>
              <a:rPr lang="en-US" altLang="en-US" sz="1900" dirty="0" smtClean="0">
                <a:solidFill>
                  <a:schemeClr val="tx1"/>
                </a:solidFill>
              </a:rPr>
              <a:t>ackground on the client and address any relevant </a:t>
            </a:r>
            <a:r>
              <a:rPr lang="en-US" altLang="en-US" sz="1900" dirty="0">
                <a:solidFill>
                  <a:schemeClr val="tx1"/>
                </a:solidFill>
              </a:rPr>
              <a:t>e</a:t>
            </a:r>
            <a:r>
              <a:rPr lang="en-US" altLang="en-US" sz="1900" dirty="0" smtClean="0">
                <a:solidFill>
                  <a:schemeClr val="tx1"/>
                </a:solidFill>
              </a:rPr>
              <a:t>vents</a:t>
            </a:r>
          </a:p>
          <a:p>
            <a:pPr lvl="1">
              <a:lnSpc>
                <a:spcPct val="80000"/>
              </a:lnSpc>
              <a:buClr>
                <a:srgbClr val="70C6A3"/>
              </a:buClr>
              <a:defRPr/>
            </a:pPr>
            <a:r>
              <a:rPr lang="en-US" altLang="en-US" sz="1500" dirty="0" smtClean="0">
                <a:solidFill>
                  <a:schemeClr val="tx1"/>
                </a:solidFill>
              </a:rPr>
              <a:t>Address any “negatives” – immigration violations and encounters with law enforcement</a:t>
            </a:r>
          </a:p>
          <a:p>
            <a:pPr lvl="1">
              <a:lnSpc>
                <a:spcPct val="80000"/>
              </a:lnSpc>
              <a:buClr>
                <a:srgbClr val="70C6A3"/>
              </a:buClr>
              <a:defRPr/>
            </a:pPr>
            <a:r>
              <a:rPr lang="en-US" altLang="en-US" sz="1500" dirty="0" smtClean="0">
                <a:solidFill>
                  <a:schemeClr val="tx1"/>
                </a:solidFill>
              </a:rPr>
              <a:t>Address any prior events of harm and community ties</a:t>
            </a:r>
          </a:p>
          <a:p>
            <a:pPr>
              <a:lnSpc>
                <a:spcPct val="80000"/>
              </a:lnSpc>
              <a:buClr>
                <a:srgbClr val="408099"/>
              </a:buClr>
              <a:defRPr/>
            </a:pPr>
            <a:r>
              <a:rPr lang="en-US" altLang="en-US" sz="1900" dirty="0" smtClean="0">
                <a:solidFill>
                  <a:schemeClr val="tx1"/>
                </a:solidFill>
              </a:rPr>
              <a:t>Details of criminal activity </a:t>
            </a:r>
          </a:p>
          <a:p>
            <a:pPr lvl="1">
              <a:lnSpc>
                <a:spcPct val="80000"/>
              </a:lnSpc>
              <a:buClr>
                <a:srgbClr val="70C6A3"/>
              </a:buClr>
              <a:defRPr/>
            </a:pPr>
            <a:r>
              <a:rPr lang="en-US" altLang="en-US" sz="1500" dirty="0" smtClean="0">
                <a:solidFill>
                  <a:schemeClr val="tx1"/>
                </a:solidFill>
              </a:rPr>
              <a:t>Explain, who, when, and where and the circumstances of the crime </a:t>
            </a:r>
          </a:p>
          <a:p>
            <a:pPr>
              <a:lnSpc>
                <a:spcPct val="80000"/>
              </a:lnSpc>
              <a:buClr>
                <a:srgbClr val="408099"/>
              </a:buClr>
              <a:defRPr/>
            </a:pPr>
            <a:r>
              <a:rPr lang="en-US" altLang="en-US" sz="1900" dirty="0" smtClean="0">
                <a:solidFill>
                  <a:schemeClr val="tx1"/>
                </a:solidFill>
              </a:rPr>
              <a:t>Details of </a:t>
            </a:r>
            <a:r>
              <a:rPr lang="en-US" altLang="en-US" sz="1900" dirty="0">
                <a:solidFill>
                  <a:schemeClr val="tx1"/>
                </a:solidFill>
              </a:rPr>
              <a:t>c</a:t>
            </a:r>
            <a:r>
              <a:rPr lang="en-US" altLang="en-US" sz="1900" dirty="0" smtClean="0">
                <a:solidFill>
                  <a:schemeClr val="tx1"/>
                </a:solidFill>
              </a:rPr>
              <a:t>lient’s helpfulness</a:t>
            </a:r>
          </a:p>
          <a:p>
            <a:pPr>
              <a:lnSpc>
                <a:spcPct val="80000"/>
              </a:lnSpc>
              <a:buClr>
                <a:srgbClr val="408099"/>
              </a:buClr>
              <a:defRPr/>
            </a:pPr>
            <a:r>
              <a:rPr lang="en-US" altLang="en-US" sz="1900" dirty="0">
                <a:solidFill>
                  <a:schemeClr val="tx1"/>
                </a:solidFill>
              </a:rPr>
              <a:t>Details of substantial </a:t>
            </a:r>
            <a:r>
              <a:rPr lang="en-US" altLang="en-US" sz="1900" dirty="0" smtClean="0">
                <a:solidFill>
                  <a:schemeClr val="tx1"/>
                </a:solidFill>
              </a:rPr>
              <a:t>physical </a:t>
            </a:r>
            <a:r>
              <a:rPr lang="en-US" altLang="en-US" sz="1900" dirty="0">
                <a:solidFill>
                  <a:schemeClr val="tx1"/>
                </a:solidFill>
              </a:rPr>
              <a:t>and/or mental abuse </a:t>
            </a:r>
            <a:endParaRPr lang="en-US" altLang="en-US" sz="1700" dirty="0">
              <a:solidFill>
                <a:schemeClr val="tx1"/>
              </a:solidFill>
            </a:endParaRPr>
          </a:p>
          <a:p>
            <a:pPr lvl="1">
              <a:lnSpc>
                <a:spcPct val="80000"/>
              </a:lnSpc>
              <a:buClr>
                <a:srgbClr val="70C6A3"/>
              </a:buClr>
              <a:defRPr/>
            </a:pPr>
            <a:r>
              <a:rPr lang="en-US" altLang="en-US" sz="1500" dirty="0">
                <a:solidFill>
                  <a:schemeClr val="tx1"/>
                </a:solidFill>
              </a:rPr>
              <a:t>Name the injury; Describe the severity and duration</a:t>
            </a:r>
          </a:p>
          <a:p>
            <a:pPr lvl="1">
              <a:lnSpc>
                <a:spcPct val="80000"/>
              </a:lnSpc>
              <a:buClr>
                <a:srgbClr val="70C6A3"/>
              </a:buClr>
              <a:defRPr/>
            </a:pPr>
            <a:r>
              <a:rPr lang="en-US" altLang="en-US" sz="1500" dirty="0">
                <a:solidFill>
                  <a:schemeClr val="tx1"/>
                </a:solidFill>
              </a:rPr>
              <a:t>Extent to which there is serious harm to the appearance, health, or physical or mental soundness of the applicant (including aggravation of preexisting conditions)</a:t>
            </a:r>
            <a:endParaRPr lang="en-US" altLang="en-US" sz="1900" dirty="0">
              <a:solidFill>
                <a:schemeClr val="tx1"/>
              </a:solidFill>
              <a:cs typeface="+mn-cs"/>
            </a:endParaRPr>
          </a:p>
          <a:p>
            <a:pPr>
              <a:lnSpc>
                <a:spcPct val="80000"/>
              </a:lnSpc>
              <a:buClr>
                <a:srgbClr val="408099"/>
              </a:buClr>
              <a:defRPr/>
            </a:pPr>
            <a:r>
              <a:rPr lang="en-US" altLang="en-US" sz="1900" dirty="0" smtClean="0">
                <a:solidFill>
                  <a:schemeClr val="tx1"/>
                </a:solidFill>
              </a:rPr>
              <a:t>End with reasons the applicant wants to stay in the U.S. </a:t>
            </a:r>
          </a:p>
          <a:p>
            <a:pPr lvl="1">
              <a:lnSpc>
                <a:spcPct val="80000"/>
              </a:lnSpc>
              <a:buFont typeface="Wingdings" pitchFamily="2" charset="2"/>
              <a:buNone/>
              <a:defRPr/>
            </a:pPr>
            <a:endParaRPr lang="en-US" altLang="en-US" sz="1500" dirty="0" smtClean="0"/>
          </a:p>
        </p:txBody>
      </p:sp>
      <p:pic>
        <p:nvPicPr>
          <p:cNvPr id="20484" name="Picture 10" descr="C:\Users\Aileen\Dropbox (CLSEPA)\CLSEPA Commons\CLS Stationery\2017 NEW Logo and Brand Guidelines\Brand Toolkit\Vertical Logo\Color\Online - RGB\CLSEPA-VerticalLogo-RGB-HighRe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51763" y="5549900"/>
            <a:ext cx="1168400"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 name="Group 4"/>
          <p:cNvGrpSpPr>
            <a:grpSpLocks/>
          </p:cNvGrpSpPr>
          <p:nvPr/>
        </p:nvGrpSpPr>
        <p:grpSpPr bwMode="auto">
          <a:xfrm>
            <a:off x="0" y="0"/>
            <a:ext cx="769938" cy="5911850"/>
            <a:chOff x="0" y="0"/>
            <a:chExt cx="485" cy="3724"/>
          </a:xfrm>
          <a:solidFill>
            <a:srgbClr val="408099"/>
          </a:solidFill>
        </p:grpSpPr>
        <p:sp>
          <p:nvSpPr>
            <p:cNvPr id="12" name="Rectangle 5"/>
            <p:cNvSpPr>
              <a:spLocks noChangeArrowheads="1"/>
            </p:cNvSpPr>
            <p:nvPr/>
          </p:nvSpPr>
          <p:spPr bwMode="auto">
            <a:xfrm>
              <a:off x="0" y="0"/>
              <a:ext cx="485" cy="324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13" name="Rectangle 6"/>
            <p:cNvSpPr>
              <a:spLocks noChangeArrowheads="1"/>
            </p:cNvSpPr>
            <p:nvPr/>
          </p:nvSpPr>
          <p:spPr bwMode="auto">
            <a:xfrm>
              <a:off x="27" y="3273"/>
              <a:ext cx="192" cy="192"/>
            </a:xfrm>
            <a:prstGeom prst="rect">
              <a:avLst/>
            </a:prstGeom>
            <a:solidFill>
              <a:srgbClr val="A73C3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14" name="Rectangle 7"/>
            <p:cNvSpPr>
              <a:spLocks noChangeArrowheads="1"/>
            </p:cNvSpPr>
            <p:nvPr/>
          </p:nvSpPr>
          <p:spPr bwMode="auto">
            <a:xfrm>
              <a:off x="31" y="3532"/>
              <a:ext cx="192" cy="192"/>
            </a:xfrm>
            <a:prstGeom prst="rect">
              <a:avLst/>
            </a:prstGeom>
            <a:solidFill>
              <a:srgbClr val="97993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15" name="Rectangle 8"/>
            <p:cNvSpPr>
              <a:spLocks noChangeArrowheads="1"/>
            </p:cNvSpPr>
            <p:nvPr/>
          </p:nvSpPr>
          <p:spPr bwMode="auto">
            <a:xfrm>
              <a:off x="262" y="3273"/>
              <a:ext cx="192" cy="192"/>
            </a:xfrm>
            <a:prstGeom prst="rect">
              <a:avLst/>
            </a:prstGeom>
            <a:solidFill>
              <a:srgbClr val="F09F4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dirty="0" smtClean="0">
                <a:solidFill>
                  <a:schemeClr val="tx1"/>
                </a:solidFill>
                <a:latin typeface="Arial" pitchFamily="34" charset="0"/>
              </a:endParaRPr>
            </a:p>
          </p:txBody>
        </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p:cNvSpPr>
          <p:nvPr>
            <p:ph type="title"/>
          </p:nvPr>
        </p:nvSpPr>
        <p:spPr>
          <a:xfrm>
            <a:off x="769938" y="484188"/>
            <a:ext cx="8150225" cy="895350"/>
          </a:xfrm>
        </p:spPr>
        <p:txBody>
          <a:bodyPr/>
          <a:lstStyle/>
          <a:p>
            <a:pPr eaLnBrk="1" hangingPunct="1"/>
            <a:r>
              <a:rPr lang="en-US" altLang="en-US" sz="3200" dirty="0" smtClean="0">
                <a:solidFill>
                  <a:srgbClr val="408099"/>
                </a:solidFill>
              </a:rPr>
              <a:t>What does a complete U filing look like?</a:t>
            </a:r>
            <a:endParaRPr lang="en-US" altLang="en-US" sz="3200" dirty="0" smtClean="0">
              <a:solidFill>
                <a:srgbClr val="408099"/>
              </a:solidFill>
            </a:endParaRPr>
          </a:p>
        </p:txBody>
      </p:sp>
      <p:sp>
        <p:nvSpPr>
          <p:cNvPr id="21508" name="Content Placeholder 11"/>
          <p:cNvSpPr>
            <a:spLocks noGrp="1"/>
          </p:cNvSpPr>
          <p:nvPr>
            <p:ph idx="1"/>
          </p:nvPr>
        </p:nvSpPr>
        <p:spPr>
          <a:xfrm>
            <a:off x="1006475" y="1270000"/>
            <a:ext cx="7005638" cy="4994274"/>
          </a:xfrm>
        </p:spPr>
        <p:txBody>
          <a:bodyPr/>
          <a:lstStyle/>
          <a:p>
            <a:pPr lvl="1">
              <a:lnSpc>
                <a:spcPct val="80000"/>
              </a:lnSpc>
              <a:defRPr/>
            </a:pPr>
            <a:r>
              <a:rPr lang="en-US" altLang="en-US" sz="1600" b="1" dirty="0" smtClean="0"/>
              <a:t>Cover Letter</a:t>
            </a:r>
          </a:p>
          <a:p>
            <a:pPr lvl="2">
              <a:lnSpc>
                <a:spcPct val="80000"/>
              </a:lnSpc>
              <a:defRPr/>
            </a:pPr>
            <a:r>
              <a:rPr lang="en-US" altLang="en-US" sz="1600" dirty="0" smtClean="0"/>
              <a:t>Details arguments about why petitioner is eligible for U status</a:t>
            </a:r>
          </a:p>
          <a:p>
            <a:pPr lvl="2">
              <a:lnSpc>
                <a:spcPct val="80000"/>
              </a:lnSpc>
              <a:defRPr/>
            </a:pPr>
            <a:r>
              <a:rPr lang="en-US" altLang="en-US" sz="1600" dirty="0" smtClean="0"/>
              <a:t>Maps out to adjudicator forms and other documents included</a:t>
            </a:r>
          </a:p>
          <a:p>
            <a:pPr lvl="1">
              <a:lnSpc>
                <a:spcPct val="80000"/>
              </a:lnSpc>
              <a:defRPr/>
            </a:pPr>
            <a:r>
              <a:rPr lang="en-US" altLang="en-US" sz="1600" b="1" dirty="0" smtClean="0"/>
              <a:t>Forms</a:t>
            </a:r>
          </a:p>
          <a:p>
            <a:pPr lvl="2">
              <a:lnSpc>
                <a:spcPct val="80000"/>
              </a:lnSpc>
              <a:defRPr/>
            </a:pPr>
            <a:r>
              <a:rPr lang="en-US" altLang="en-US" sz="1600" b="1" dirty="0" smtClean="0"/>
              <a:t>G-28: </a:t>
            </a:r>
            <a:r>
              <a:rPr lang="en-US" altLang="en-US" sz="1600" dirty="0" smtClean="0"/>
              <a:t>Notice of Entry of Appearance as Attorney</a:t>
            </a:r>
          </a:p>
          <a:p>
            <a:pPr lvl="2">
              <a:lnSpc>
                <a:spcPct val="80000"/>
              </a:lnSpc>
              <a:defRPr/>
            </a:pPr>
            <a:r>
              <a:rPr lang="en-US" altLang="en-US" sz="1600" b="1" dirty="0" smtClean="0"/>
              <a:t>I-918: </a:t>
            </a:r>
            <a:r>
              <a:rPr lang="en-US" altLang="en-US" sz="1600" dirty="0" smtClean="0"/>
              <a:t>Petition for U Nonimmigrant Status</a:t>
            </a:r>
          </a:p>
          <a:p>
            <a:pPr lvl="2">
              <a:lnSpc>
                <a:spcPct val="80000"/>
              </a:lnSpc>
              <a:defRPr/>
            </a:pPr>
            <a:r>
              <a:rPr lang="en-US" altLang="en-US" sz="1600" b="1" dirty="0" smtClean="0"/>
              <a:t>I-918B: </a:t>
            </a:r>
            <a:r>
              <a:rPr lang="en-US" altLang="en-US" sz="1600" dirty="0" smtClean="0"/>
              <a:t>Law Enforcement Certification</a:t>
            </a:r>
          </a:p>
          <a:p>
            <a:pPr lvl="2">
              <a:lnSpc>
                <a:spcPct val="80000"/>
              </a:lnSpc>
              <a:defRPr/>
            </a:pPr>
            <a:r>
              <a:rPr lang="en-US" altLang="en-US" sz="1600" b="1" dirty="0" smtClean="0"/>
              <a:t>I-192: </a:t>
            </a:r>
            <a:r>
              <a:rPr lang="en-US" altLang="en-US" sz="1600" dirty="0" smtClean="0"/>
              <a:t>Inadmissibility Waiver Form</a:t>
            </a:r>
          </a:p>
          <a:p>
            <a:pPr lvl="2">
              <a:lnSpc>
                <a:spcPct val="80000"/>
              </a:lnSpc>
              <a:defRPr/>
            </a:pPr>
            <a:r>
              <a:rPr lang="en-US" altLang="en-US" sz="1600" b="1" dirty="0" smtClean="0"/>
              <a:t>I-912: </a:t>
            </a:r>
            <a:r>
              <a:rPr lang="en-US" altLang="en-US" sz="1600" dirty="0" smtClean="0"/>
              <a:t>Fee Waiver</a:t>
            </a:r>
          </a:p>
          <a:p>
            <a:pPr lvl="2">
              <a:lnSpc>
                <a:spcPct val="80000"/>
              </a:lnSpc>
              <a:defRPr/>
            </a:pPr>
            <a:r>
              <a:rPr lang="en-US" altLang="en-US" sz="1600" b="1" dirty="0" smtClean="0"/>
              <a:t>I-918A</a:t>
            </a:r>
            <a:r>
              <a:rPr lang="en-US" altLang="en-US" sz="1600" dirty="0" smtClean="0"/>
              <a:t>: Petition for Qualifying Family Member</a:t>
            </a:r>
          </a:p>
          <a:p>
            <a:pPr lvl="2">
              <a:lnSpc>
                <a:spcPct val="80000"/>
              </a:lnSpc>
              <a:defRPr/>
            </a:pPr>
            <a:r>
              <a:rPr lang="en-US" altLang="en-US" sz="1600" b="1" dirty="0" smtClean="0"/>
              <a:t>I-192</a:t>
            </a:r>
            <a:r>
              <a:rPr lang="en-US" altLang="en-US" sz="1600" dirty="0" smtClean="0"/>
              <a:t> for Family Member, if needed</a:t>
            </a:r>
          </a:p>
          <a:p>
            <a:pPr lvl="1">
              <a:lnSpc>
                <a:spcPct val="80000"/>
              </a:lnSpc>
              <a:defRPr/>
            </a:pPr>
            <a:r>
              <a:rPr lang="en-US" altLang="en-US" sz="1600" b="1" dirty="0" smtClean="0"/>
              <a:t>Exhibit List</a:t>
            </a:r>
          </a:p>
          <a:p>
            <a:pPr lvl="1">
              <a:lnSpc>
                <a:spcPct val="80000"/>
              </a:lnSpc>
              <a:defRPr/>
            </a:pPr>
            <a:r>
              <a:rPr lang="en-US" altLang="en-US" sz="1600" b="1" dirty="0" smtClean="0"/>
              <a:t>Supporting Exhibits</a:t>
            </a:r>
          </a:p>
          <a:p>
            <a:pPr lvl="2">
              <a:lnSpc>
                <a:spcPct val="80000"/>
              </a:lnSpc>
              <a:defRPr/>
            </a:pPr>
            <a:r>
              <a:rPr lang="en-US" altLang="en-US" sz="1600" dirty="0" smtClean="0"/>
              <a:t>Declaration</a:t>
            </a:r>
          </a:p>
          <a:p>
            <a:pPr lvl="2">
              <a:lnSpc>
                <a:spcPct val="80000"/>
              </a:lnSpc>
              <a:defRPr/>
            </a:pPr>
            <a:r>
              <a:rPr lang="en-US" altLang="en-US" sz="1600" dirty="0" smtClean="0"/>
              <a:t>Proof of Harm</a:t>
            </a:r>
          </a:p>
          <a:p>
            <a:pPr lvl="2">
              <a:lnSpc>
                <a:spcPct val="80000"/>
              </a:lnSpc>
              <a:defRPr/>
            </a:pPr>
            <a:r>
              <a:rPr lang="en-US" altLang="en-US" sz="1600" dirty="0" smtClean="0"/>
              <a:t>Biographical Information</a:t>
            </a:r>
          </a:p>
          <a:p>
            <a:pPr lvl="1">
              <a:lnSpc>
                <a:spcPct val="80000"/>
              </a:lnSpc>
              <a:defRPr/>
            </a:pPr>
            <a:r>
              <a:rPr lang="en-US" altLang="en-US" sz="1600" b="1" dirty="0" smtClean="0"/>
              <a:t>passport- style photos</a:t>
            </a:r>
            <a:endParaRPr lang="en-US" altLang="en-US" sz="1600" b="1" dirty="0" smtClean="0"/>
          </a:p>
        </p:txBody>
      </p:sp>
      <p:pic>
        <p:nvPicPr>
          <p:cNvPr id="20484" name="Picture 10" descr="C:\Users\Aileen\Dropbox (CLSEPA)\CLSEPA Commons\CLS Stationery\2017 NEW Logo and Brand Guidelines\Brand Toolkit\Vertical Logo\Color\Online - RGB\CLSEPA-VerticalLogo-RGB-HighRe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51763" y="5549900"/>
            <a:ext cx="1168400"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 name="Group 4"/>
          <p:cNvGrpSpPr>
            <a:grpSpLocks/>
          </p:cNvGrpSpPr>
          <p:nvPr/>
        </p:nvGrpSpPr>
        <p:grpSpPr bwMode="auto">
          <a:xfrm>
            <a:off x="0" y="0"/>
            <a:ext cx="769938" cy="5911850"/>
            <a:chOff x="0" y="0"/>
            <a:chExt cx="485" cy="3724"/>
          </a:xfrm>
          <a:solidFill>
            <a:srgbClr val="408099"/>
          </a:solidFill>
        </p:grpSpPr>
        <p:sp>
          <p:nvSpPr>
            <p:cNvPr id="12" name="Rectangle 5"/>
            <p:cNvSpPr>
              <a:spLocks noChangeArrowheads="1"/>
            </p:cNvSpPr>
            <p:nvPr/>
          </p:nvSpPr>
          <p:spPr bwMode="auto">
            <a:xfrm>
              <a:off x="0" y="0"/>
              <a:ext cx="485" cy="324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13" name="Rectangle 6"/>
            <p:cNvSpPr>
              <a:spLocks noChangeArrowheads="1"/>
            </p:cNvSpPr>
            <p:nvPr/>
          </p:nvSpPr>
          <p:spPr bwMode="auto">
            <a:xfrm>
              <a:off x="27" y="3273"/>
              <a:ext cx="192" cy="192"/>
            </a:xfrm>
            <a:prstGeom prst="rect">
              <a:avLst/>
            </a:prstGeom>
            <a:solidFill>
              <a:srgbClr val="A73C3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14" name="Rectangle 7"/>
            <p:cNvSpPr>
              <a:spLocks noChangeArrowheads="1"/>
            </p:cNvSpPr>
            <p:nvPr/>
          </p:nvSpPr>
          <p:spPr bwMode="auto">
            <a:xfrm>
              <a:off x="31" y="3532"/>
              <a:ext cx="192" cy="192"/>
            </a:xfrm>
            <a:prstGeom prst="rect">
              <a:avLst/>
            </a:prstGeom>
            <a:solidFill>
              <a:srgbClr val="97993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15" name="Rectangle 8"/>
            <p:cNvSpPr>
              <a:spLocks noChangeArrowheads="1"/>
            </p:cNvSpPr>
            <p:nvPr/>
          </p:nvSpPr>
          <p:spPr bwMode="auto">
            <a:xfrm>
              <a:off x="262" y="3273"/>
              <a:ext cx="192" cy="192"/>
            </a:xfrm>
            <a:prstGeom prst="rect">
              <a:avLst/>
            </a:prstGeom>
            <a:solidFill>
              <a:srgbClr val="F09F4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dirty="0" smtClean="0">
                <a:solidFill>
                  <a:schemeClr val="tx1"/>
                </a:solidFill>
                <a:latin typeface="Arial" pitchFamily="34" charset="0"/>
              </a:endParaRPr>
            </a:p>
          </p:txBody>
        </p:sp>
      </p:grpSp>
    </p:spTree>
    <p:extLst>
      <p:ext uri="{BB962C8B-B14F-4D97-AF65-F5344CB8AC3E}">
        <p14:creationId xmlns:p14="http://schemas.microsoft.com/office/powerpoint/2010/main" val="1191447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108075" y="474663"/>
            <a:ext cx="7556500" cy="1116012"/>
          </a:xfrm>
        </p:spPr>
        <p:txBody>
          <a:bodyPr/>
          <a:lstStyle/>
          <a:p>
            <a:r>
              <a:rPr lang="en-US" altLang="en-US" dirty="0" smtClean="0">
                <a:solidFill>
                  <a:srgbClr val="408099"/>
                </a:solidFill>
              </a:rPr>
              <a:t>The Long Road to U Nonimmigrant Status</a:t>
            </a:r>
            <a:endParaRPr lang="en-US" altLang="en-US" dirty="0" smtClean="0">
              <a:solidFill>
                <a:srgbClr val="408099"/>
              </a:solidFill>
            </a:endParaRPr>
          </a:p>
        </p:txBody>
      </p:sp>
      <p:sp>
        <p:nvSpPr>
          <p:cNvPr id="21507" name="Content Placeholder 2"/>
          <p:cNvSpPr>
            <a:spLocks noGrp="1"/>
          </p:cNvSpPr>
          <p:nvPr>
            <p:ph idx="1"/>
          </p:nvPr>
        </p:nvSpPr>
        <p:spPr>
          <a:xfrm>
            <a:off x="1108075" y="1709738"/>
            <a:ext cx="7556500" cy="4144962"/>
          </a:xfrm>
        </p:spPr>
        <p:txBody>
          <a:bodyPr/>
          <a:lstStyle/>
          <a:p>
            <a:pPr>
              <a:buClr>
                <a:srgbClr val="408099"/>
              </a:buClr>
            </a:pPr>
            <a:r>
              <a:rPr lang="en-US" altLang="en-US" smtClean="0">
                <a:solidFill>
                  <a:schemeClr val="tx1"/>
                </a:solidFill>
              </a:rPr>
              <a:t>If applicant determined prima facie eligible, but no visa currently available due to cap, applicant will be placed on U visa waitlist</a:t>
            </a:r>
          </a:p>
          <a:p>
            <a:pPr>
              <a:buClr>
                <a:srgbClr val="408099"/>
              </a:buClr>
            </a:pPr>
            <a:r>
              <a:rPr lang="en-US" altLang="en-US" smtClean="0">
                <a:solidFill>
                  <a:schemeClr val="tx1"/>
                </a:solidFill>
              </a:rPr>
              <a:t>Those placed on the waitlist are granted deferred action status</a:t>
            </a:r>
          </a:p>
          <a:p>
            <a:pPr>
              <a:buClr>
                <a:srgbClr val="408099"/>
              </a:buClr>
            </a:pPr>
            <a:r>
              <a:rPr lang="en-US" altLang="en-US" smtClean="0">
                <a:solidFill>
                  <a:schemeClr val="tx1"/>
                </a:solidFill>
              </a:rPr>
              <a:t>People with deferred action status have the right to apply for work authorization (Form I-765, category (c)(14))</a:t>
            </a:r>
          </a:p>
          <a:p>
            <a:pPr>
              <a:buClr>
                <a:srgbClr val="408099"/>
              </a:buClr>
            </a:pPr>
            <a:r>
              <a:rPr lang="en-US" altLang="en-US" smtClean="0">
                <a:solidFill>
                  <a:schemeClr val="tx1"/>
                </a:solidFill>
              </a:rPr>
              <a:t>Once principal on waitlist, derivative family members abroad can apply for parole to enter the United States (8 CFR 214.14(d)(2)</a:t>
            </a:r>
          </a:p>
          <a:p>
            <a:pPr lvl="1">
              <a:buClr>
                <a:srgbClr val="70C6A3"/>
              </a:buClr>
            </a:pPr>
            <a:r>
              <a:rPr lang="en-US" altLang="en-US" smtClean="0">
                <a:solidFill>
                  <a:schemeClr val="tx1"/>
                </a:solidFill>
              </a:rPr>
              <a:t>USCIS will announce parole policy in FY2017</a:t>
            </a:r>
          </a:p>
        </p:txBody>
      </p:sp>
      <p:pic>
        <p:nvPicPr>
          <p:cNvPr id="21508" name="Picture 10" descr="C:\Users\Aileen\Dropbox (CLSEPA)\CLSEPA Commons\CLS Stationery\2017 NEW Logo and Brand Guidelines\Brand Toolkit\Vertical Logo\Color\Online - RGB\CLSEPA-VerticalLogo-RGB-HighRe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02563" y="5549900"/>
            <a:ext cx="1168400"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 name="Group 4"/>
          <p:cNvGrpSpPr>
            <a:grpSpLocks/>
          </p:cNvGrpSpPr>
          <p:nvPr/>
        </p:nvGrpSpPr>
        <p:grpSpPr bwMode="auto">
          <a:xfrm>
            <a:off x="0" y="0"/>
            <a:ext cx="769938" cy="5911850"/>
            <a:chOff x="0" y="0"/>
            <a:chExt cx="485" cy="3724"/>
          </a:xfrm>
          <a:solidFill>
            <a:srgbClr val="408099"/>
          </a:solidFill>
        </p:grpSpPr>
        <p:sp>
          <p:nvSpPr>
            <p:cNvPr id="11" name="Rectangle 5"/>
            <p:cNvSpPr>
              <a:spLocks noChangeArrowheads="1"/>
            </p:cNvSpPr>
            <p:nvPr/>
          </p:nvSpPr>
          <p:spPr bwMode="auto">
            <a:xfrm>
              <a:off x="0" y="0"/>
              <a:ext cx="485" cy="324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12" name="Rectangle 6"/>
            <p:cNvSpPr>
              <a:spLocks noChangeArrowheads="1"/>
            </p:cNvSpPr>
            <p:nvPr/>
          </p:nvSpPr>
          <p:spPr bwMode="auto">
            <a:xfrm>
              <a:off x="27" y="3273"/>
              <a:ext cx="192" cy="192"/>
            </a:xfrm>
            <a:prstGeom prst="rect">
              <a:avLst/>
            </a:prstGeom>
            <a:solidFill>
              <a:srgbClr val="A73C3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13" name="Rectangle 7"/>
            <p:cNvSpPr>
              <a:spLocks noChangeArrowheads="1"/>
            </p:cNvSpPr>
            <p:nvPr/>
          </p:nvSpPr>
          <p:spPr bwMode="auto">
            <a:xfrm>
              <a:off x="31" y="3532"/>
              <a:ext cx="192" cy="192"/>
            </a:xfrm>
            <a:prstGeom prst="rect">
              <a:avLst/>
            </a:prstGeom>
            <a:solidFill>
              <a:srgbClr val="97993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14" name="Rectangle 8"/>
            <p:cNvSpPr>
              <a:spLocks noChangeArrowheads="1"/>
            </p:cNvSpPr>
            <p:nvPr/>
          </p:nvSpPr>
          <p:spPr bwMode="auto">
            <a:xfrm>
              <a:off x="262" y="3273"/>
              <a:ext cx="192" cy="192"/>
            </a:xfrm>
            <a:prstGeom prst="rect">
              <a:avLst/>
            </a:prstGeom>
            <a:solidFill>
              <a:srgbClr val="F09F4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dirty="0" smtClean="0">
                <a:solidFill>
                  <a:schemeClr val="tx1"/>
                </a:solidFill>
                <a:latin typeface="Arial" pitchFamily="34" charset="0"/>
              </a:endParaRPr>
            </a:p>
          </p:txBody>
        </p:sp>
      </p:gr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title"/>
          </p:nvPr>
        </p:nvSpPr>
        <p:spPr>
          <a:xfrm>
            <a:off x="1093788" y="484188"/>
            <a:ext cx="7556500" cy="1116012"/>
          </a:xfrm>
        </p:spPr>
        <p:txBody>
          <a:bodyPr/>
          <a:lstStyle/>
          <a:p>
            <a:pPr eaLnBrk="1" hangingPunct="1"/>
            <a:r>
              <a:rPr lang="en-US" altLang="en-US" smtClean="0">
                <a:solidFill>
                  <a:srgbClr val="408099"/>
                </a:solidFill>
              </a:rPr>
              <a:t>Resources</a:t>
            </a:r>
          </a:p>
        </p:txBody>
      </p:sp>
      <p:sp>
        <p:nvSpPr>
          <p:cNvPr id="22531" name="Content Placeholder 10"/>
          <p:cNvSpPr>
            <a:spLocks noGrp="1"/>
          </p:cNvSpPr>
          <p:nvPr>
            <p:ph idx="1"/>
          </p:nvPr>
        </p:nvSpPr>
        <p:spPr>
          <a:xfrm>
            <a:off x="1093788" y="1709738"/>
            <a:ext cx="7556500" cy="2108200"/>
          </a:xfrm>
          <a:ln>
            <a:solidFill>
              <a:srgbClr val="408099"/>
            </a:solidFill>
            <a:miter lim="800000"/>
            <a:headEnd/>
            <a:tailEnd/>
          </a:ln>
        </p:spPr>
        <p:txBody>
          <a:bodyPr/>
          <a:lstStyle/>
          <a:p>
            <a:pPr>
              <a:buClr>
                <a:srgbClr val="408099"/>
              </a:buClr>
            </a:pPr>
            <a:r>
              <a:rPr lang="en-US" altLang="en-US" smtClean="0">
                <a:solidFill>
                  <a:schemeClr val="tx1"/>
                </a:solidFill>
              </a:rPr>
              <a:t>USCIS Website - </a:t>
            </a:r>
            <a:r>
              <a:rPr lang="en-US" altLang="en-US" u="sng" smtClean="0">
                <a:solidFill>
                  <a:srgbClr val="70C6A3"/>
                </a:solidFill>
              </a:rPr>
              <a:t>www.uscis.gov</a:t>
            </a:r>
            <a:r>
              <a:rPr lang="en-US" altLang="en-US" u="sng" smtClean="0">
                <a:solidFill>
                  <a:schemeClr val="tx1"/>
                </a:solidFill>
              </a:rPr>
              <a:t> </a:t>
            </a:r>
          </a:p>
          <a:p>
            <a:pPr eaLnBrk="1" hangingPunct="1">
              <a:lnSpc>
                <a:spcPct val="80000"/>
              </a:lnSpc>
              <a:buClr>
                <a:srgbClr val="408099"/>
              </a:buClr>
            </a:pPr>
            <a:r>
              <a:rPr lang="en-US" altLang="en-US" smtClean="0">
                <a:solidFill>
                  <a:schemeClr val="tx1"/>
                </a:solidFill>
              </a:rPr>
              <a:t>Immigrant Legal Resource Center – </a:t>
            </a:r>
            <a:r>
              <a:rPr lang="en-US" altLang="en-US" u="sng" smtClean="0">
                <a:solidFill>
                  <a:srgbClr val="70C6A3"/>
                </a:solidFill>
              </a:rPr>
              <a:t>www.ilrc.org</a:t>
            </a:r>
          </a:p>
          <a:p>
            <a:pPr eaLnBrk="1" hangingPunct="1">
              <a:lnSpc>
                <a:spcPct val="80000"/>
              </a:lnSpc>
              <a:buClr>
                <a:srgbClr val="408099"/>
              </a:buClr>
            </a:pPr>
            <a:r>
              <a:rPr lang="en-US" altLang="en-US" smtClean="0">
                <a:solidFill>
                  <a:schemeClr val="tx1"/>
                </a:solidFill>
              </a:rPr>
              <a:t>ASISTA - </a:t>
            </a:r>
            <a:r>
              <a:rPr lang="en-US" altLang="en-US" u="sng" smtClean="0">
                <a:solidFill>
                  <a:srgbClr val="70C6A3"/>
                </a:solidFill>
              </a:rPr>
              <a:t>www.asistahelp.org</a:t>
            </a:r>
          </a:p>
          <a:p>
            <a:pPr>
              <a:buClr>
                <a:srgbClr val="408099"/>
              </a:buClr>
            </a:pPr>
            <a:r>
              <a:rPr lang="en-US" altLang="en-US" smtClean="0">
                <a:solidFill>
                  <a:schemeClr val="tx1"/>
                </a:solidFill>
              </a:rPr>
              <a:t>CLSEPA U Visa Manual for Pro Bono Attorneys</a:t>
            </a:r>
          </a:p>
          <a:p>
            <a:pPr>
              <a:buClr>
                <a:srgbClr val="408099"/>
              </a:buClr>
            </a:pPr>
            <a:r>
              <a:rPr lang="en-US" altLang="en-US" smtClean="0">
                <a:solidFill>
                  <a:schemeClr val="tx1"/>
                </a:solidFill>
              </a:rPr>
              <a:t>Access to CLSEPA staff expertise</a:t>
            </a:r>
          </a:p>
          <a:p>
            <a:pPr>
              <a:buFont typeface="Wingdings" pitchFamily="2" charset="2"/>
              <a:buNone/>
            </a:pPr>
            <a:endParaRPr lang="en-US" altLang="en-US" smtClean="0"/>
          </a:p>
        </p:txBody>
      </p:sp>
      <p:sp>
        <p:nvSpPr>
          <p:cNvPr id="12" name="Rectangle 2"/>
          <p:cNvSpPr txBox="1">
            <a:spLocks/>
          </p:cNvSpPr>
          <p:nvPr/>
        </p:nvSpPr>
        <p:spPr bwMode="auto">
          <a:xfrm>
            <a:off x="931863" y="5475288"/>
            <a:ext cx="7556500" cy="1116012"/>
          </a:xfrm>
          <a:prstGeom prst="rect">
            <a:avLst/>
          </a:prstGeom>
          <a:noFill/>
          <a:ln w="9525">
            <a:noFill/>
            <a:miter lim="800000"/>
            <a:headEnd/>
            <a:tailEnd/>
          </a:ln>
        </p:spPr>
        <p:txBody>
          <a:bodyPr/>
          <a:lstStyle/>
          <a:p>
            <a:pPr algn="ctr" defTabSz="914400">
              <a:defRPr/>
            </a:pPr>
            <a:r>
              <a:rPr lang="en-US" sz="3600" kern="0" dirty="0" smtClean="0">
                <a:solidFill>
                  <a:srgbClr val="408099"/>
                </a:solidFill>
                <a:latin typeface="+mj-lt"/>
                <a:ea typeface="+mj-ea"/>
                <a:cs typeface="+mj-cs"/>
              </a:rPr>
              <a:t>Questions? </a:t>
            </a:r>
          </a:p>
          <a:p>
            <a:pPr algn="ctr" defTabSz="914400">
              <a:defRPr/>
            </a:pPr>
            <a:r>
              <a:rPr lang="en-US" sz="3600" kern="0" dirty="0" smtClean="0">
                <a:solidFill>
                  <a:srgbClr val="408099"/>
                </a:solidFill>
                <a:latin typeface="+mj-lt"/>
                <a:ea typeface="+mj-ea"/>
                <a:cs typeface="+mj-cs"/>
              </a:rPr>
              <a:t>probono@clsepa.org</a:t>
            </a:r>
            <a:endParaRPr lang="en-US" sz="3600" kern="0" dirty="0">
              <a:solidFill>
                <a:srgbClr val="408099"/>
              </a:solidFill>
              <a:latin typeface="+mj-lt"/>
              <a:ea typeface="+mj-ea"/>
              <a:cs typeface="+mj-cs"/>
            </a:endParaRPr>
          </a:p>
        </p:txBody>
      </p:sp>
      <p:cxnSp>
        <p:nvCxnSpPr>
          <p:cNvPr id="22533" name="Straight Connector 13"/>
          <p:cNvCxnSpPr>
            <a:cxnSpLocks noChangeShapeType="1"/>
          </p:cNvCxnSpPr>
          <p:nvPr/>
        </p:nvCxnSpPr>
        <p:spPr bwMode="auto">
          <a:xfrm>
            <a:off x="1185863" y="5153025"/>
            <a:ext cx="75565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13" name="Content Placeholder 10"/>
          <p:cNvSpPr txBox="1">
            <a:spLocks/>
          </p:cNvSpPr>
          <p:nvPr/>
        </p:nvSpPr>
        <p:spPr bwMode="auto">
          <a:xfrm>
            <a:off x="1093788" y="4446588"/>
            <a:ext cx="7556500" cy="1217612"/>
          </a:xfrm>
          <a:prstGeom prst="rect">
            <a:avLst/>
          </a:prstGeom>
          <a:noFill/>
          <a:ln w="9525">
            <a:noFill/>
            <a:miter lim="800000"/>
            <a:headEnd/>
            <a:tailEnd/>
          </a:ln>
        </p:spPr>
        <p:txBody>
          <a:bodyPr/>
          <a:lstStyle/>
          <a:p>
            <a:pPr marL="228600" indent="-228600" algn="ctr" defTabSz="914400" eaLnBrk="0" hangingPunct="0">
              <a:spcBef>
                <a:spcPts val="0"/>
              </a:spcBef>
              <a:spcAft>
                <a:spcPts val="600"/>
              </a:spcAft>
              <a:buClr>
                <a:schemeClr val="accent1"/>
              </a:buClr>
              <a:buSzPct val="75000"/>
              <a:defRPr/>
            </a:pPr>
            <a:endParaRPr lang="en-US" sz="2000" kern="0" dirty="0">
              <a:solidFill>
                <a:srgbClr val="595959"/>
              </a:solidFill>
              <a:latin typeface="+mn-lt"/>
              <a:ea typeface="+mn-ea"/>
              <a:cs typeface="+mn-cs"/>
            </a:endParaRPr>
          </a:p>
        </p:txBody>
      </p:sp>
      <p:pic>
        <p:nvPicPr>
          <p:cNvPr id="22535" name="Picture 10" descr="C:\Users\Aileen\Dropbox (CLSEPA)\CLSEPA Commons\CLS Stationery\2017 NEW Logo and Brand Guidelines\Brand Toolkit\Vertical Logo\Color\Online - RGB\CLSEPA-VerticalLogo-RGB-HighRe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7163" y="5549900"/>
            <a:ext cx="1168400"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5" name="Group 4"/>
          <p:cNvGrpSpPr>
            <a:grpSpLocks/>
          </p:cNvGrpSpPr>
          <p:nvPr/>
        </p:nvGrpSpPr>
        <p:grpSpPr bwMode="auto">
          <a:xfrm>
            <a:off x="0" y="0"/>
            <a:ext cx="769938" cy="5911850"/>
            <a:chOff x="0" y="0"/>
            <a:chExt cx="485" cy="3724"/>
          </a:xfrm>
          <a:solidFill>
            <a:srgbClr val="408099"/>
          </a:solidFill>
        </p:grpSpPr>
        <p:sp>
          <p:nvSpPr>
            <p:cNvPr id="16" name="Rectangle 5"/>
            <p:cNvSpPr>
              <a:spLocks noChangeArrowheads="1"/>
            </p:cNvSpPr>
            <p:nvPr/>
          </p:nvSpPr>
          <p:spPr bwMode="auto">
            <a:xfrm>
              <a:off x="0" y="0"/>
              <a:ext cx="485" cy="324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17" name="Rectangle 6"/>
            <p:cNvSpPr>
              <a:spLocks noChangeArrowheads="1"/>
            </p:cNvSpPr>
            <p:nvPr/>
          </p:nvSpPr>
          <p:spPr bwMode="auto">
            <a:xfrm>
              <a:off x="27" y="3273"/>
              <a:ext cx="192" cy="192"/>
            </a:xfrm>
            <a:prstGeom prst="rect">
              <a:avLst/>
            </a:prstGeom>
            <a:solidFill>
              <a:srgbClr val="A73C3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18" name="Rectangle 7"/>
            <p:cNvSpPr>
              <a:spLocks noChangeArrowheads="1"/>
            </p:cNvSpPr>
            <p:nvPr/>
          </p:nvSpPr>
          <p:spPr bwMode="auto">
            <a:xfrm>
              <a:off x="31" y="3532"/>
              <a:ext cx="192" cy="192"/>
            </a:xfrm>
            <a:prstGeom prst="rect">
              <a:avLst/>
            </a:prstGeom>
            <a:solidFill>
              <a:srgbClr val="97993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19" name="Rectangle 8"/>
            <p:cNvSpPr>
              <a:spLocks noChangeArrowheads="1"/>
            </p:cNvSpPr>
            <p:nvPr/>
          </p:nvSpPr>
          <p:spPr bwMode="auto">
            <a:xfrm>
              <a:off x="262" y="3273"/>
              <a:ext cx="192" cy="192"/>
            </a:xfrm>
            <a:prstGeom prst="rect">
              <a:avLst/>
            </a:prstGeom>
            <a:solidFill>
              <a:srgbClr val="F09F4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dirty="0" smtClean="0">
                <a:solidFill>
                  <a:schemeClr val="tx1"/>
                </a:solidFill>
                <a:latin typeface="Arial" pitchFamily="34" charset="0"/>
              </a:endParaRP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065213" y="484188"/>
            <a:ext cx="7556500" cy="1184275"/>
          </a:xfrm>
        </p:spPr>
        <p:txBody>
          <a:bodyPr/>
          <a:lstStyle/>
          <a:p>
            <a:pPr eaLnBrk="1" hangingPunct="1"/>
            <a:r>
              <a:rPr lang="en-US" altLang="en-US" sz="3200" smtClean="0">
                <a:solidFill>
                  <a:srgbClr val="408099"/>
                </a:solidFill>
              </a:rPr>
              <a:t>U Nonimmigrant Status: The ‘U Visa’</a:t>
            </a:r>
            <a:br>
              <a:rPr lang="en-US" altLang="en-US" sz="3200" smtClean="0">
                <a:solidFill>
                  <a:srgbClr val="408099"/>
                </a:solidFill>
              </a:rPr>
            </a:br>
            <a:r>
              <a:rPr lang="en-US" altLang="en-US" sz="3200" smtClean="0">
                <a:solidFill>
                  <a:srgbClr val="408099"/>
                </a:solidFill>
              </a:rPr>
              <a:t>A Brief Background</a:t>
            </a:r>
          </a:p>
        </p:txBody>
      </p:sp>
      <p:sp>
        <p:nvSpPr>
          <p:cNvPr id="5123" name="Rectangle 9"/>
          <p:cNvSpPr>
            <a:spLocks noGrp="1"/>
          </p:cNvSpPr>
          <p:nvPr>
            <p:ph type="body" idx="1"/>
          </p:nvPr>
        </p:nvSpPr>
        <p:spPr>
          <a:xfrm>
            <a:off x="1065213" y="1766888"/>
            <a:ext cx="7556500" cy="4144962"/>
          </a:xfrm>
        </p:spPr>
        <p:txBody>
          <a:bodyPr/>
          <a:lstStyle/>
          <a:p>
            <a:pPr eaLnBrk="1" hangingPunct="1">
              <a:buClr>
                <a:srgbClr val="408099"/>
              </a:buClr>
            </a:pPr>
            <a:r>
              <a:rPr lang="en-US" altLang="en-US" smtClean="0">
                <a:solidFill>
                  <a:schemeClr val="tx1"/>
                </a:solidFill>
              </a:rPr>
              <a:t>“Nonimmigrant” status:</a:t>
            </a:r>
          </a:p>
          <a:p>
            <a:pPr lvl="1" eaLnBrk="1" hangingPunct="1">
              <a:buClr>
                <a:srgbClr val="70C6A3"/>
              </a:buClr>
            </a:pPr>
            <a:r>
              <a:rPr lang="en-US" altLang="en-US" smtClean="0">
                <a:solidFill>
                  <a:schemeClr val="tx1"/>
                </a:solidFill>
              </a:rPr>
              <a:t>Temporary (4 years)</a:t>
            </a:r>
          </a:p>
          <a:p>
            <a:pPr lvl="1" eaLnBrk="1" hangingPunct="1">
              <a:buClr>
                <a:srgbClr val="70C6A3"/>
              </a:buClr>
            </a:pPr>
            <a:r>
              <a:rPr lang="en-US" altLang="en-US" smtClean="0">
                <a:solidFill>
                  <a:schemeClr val="tx1"/>
                </a:solidFill>
              </a:rPr>
              <a:t>Allows non-citizen victims of crime to:</a:t>
            </a:r>
          </a:p>
          <a:p>
            <a:pPr lvl="2" eaLnBrk="1" hangingPunct="1">
              <a:buClr>
                <a:srgbClr val="408099"/>
              </a:buClr>
            </a:pPr>
            <a:r>
              <a:rPr lang="en-US" altLang="en-US" smtClean="0">
                <a:solidFill>
                  <a:schemeClr val="tx1"/>
                </a:solidFill>
              </a:rPr>
              <a:t>Stay in the U.S., </a:t>
            </a:r>
          </a:p>
          <a:p>
            <a:pPr lvl="2" eaLnBrk="1" hangingPunct="1">
              <a:buClr>
                <a:srgbClr val="408099"/>
              </a:buClr>
            </a:pPr>
            <a:r>
              <a:rPr lang="en-US" altLang="en-US" smtClean="0">
                <a:solidFill>
                  <a:schemeClr val="tx1"/>
                </a:solidFill>
              </a:rPr>
              <a:t>Obtain employment authorization, </a:t>
            </a:r>
          </a:p>
          <a:p>
            <a:pPr lvl="2" eaLnBrk="1" hangingPunct="1">
              <a:buClr>
                <a:srgbClr val="408099"/>
              </a:buClr>
            </a:pPr>
            <a:r>
              <a:rPr lang="en-US" altLang="en-US" smtClean="0">
                <a:solidFill>
                  <a:schemeClr val="tx1"/>
                </a:solidFill>
              </a:rPr>
              <a:t>Apply for lawful permanent resident status, and</a:t>
            </a:r>
          </a:p>
          <a:p>
            <a:pPr lvl="2" eaLnBrk="1" hangingPunct="1">
              <a:buClr>
                <a:srgbClr val="408099"/>
              </a:buClr>
            </a:pPr>
            <a:r>
              <a:rPr lang="en-US" altLang="en-US" smtClean="0">
                <a:solidFill>
                  <a:schemeClr val="tx1"/>
                </a:solidFill>
              </a:rPr>
              <a:t>Help certain family members obtain immigration status as well.</a:t>
            </a:r>
          </a:p>
          <a:p>
            <a:pPr lvl="2" eaLnBrk="1" hangingPunct="1"/>
            <a:endParaRPr lang="en-US" altLang="en-US" smtClean="0"/>
          </a:p>
        </p:txBody>
      </p:sp>
      <p:pic>
        <p:nvPicPr>
          <p:cNvPr id="5124" name="Picture 10" descr="C:\Users\Aileen\Dropbox (CLSEPA)\CLSEPA Commons\CLS Stationery\2017 NEW Logo and Brand Guidelines\Brand Toolkit\Vertical Logo\Color\Online - RGB\CLSEPA-VerticalLogo-RGB-HighRe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51763" y="5549900"/>
            <a:ext cx="1168400"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1" name="Group 4"/>
          <p:cNvGrpSpPr>
            <a:grpSpLocks/>
          </p:cNvGrpSpPr>
          <p:nvPr/>
        </p:nvGrpSpPr>
        <p:grpSpPr bwMode="auto">
          <a:xfrm>
            <a:off x="0" y="0"/>
            <a:ext cx="769938" cy="5911850"/>
            <a:chOff x="0" y="0"/>
            <a:chExt cx="485" cy="3724"/>
          </a:xfrm>
          <a:solidFill>
            <a:srgbClr val="408099"/>
          </a:solidFill>
        </p:grpSpPr>
        <p:sp>
          <p:nvSpPr>
            <p:cNvPr id="22" name="Rectangle 5"/>
            <p:cNvSpPr>
              <a:spLocks noChangeArrowheads="1"/>
            </p:cNvSpPr>
            <p:nvPr/>
          </p:nvSpPr>
          <p:spPr bwMode="auto">
            <a:xfrm>
              <a:off x="0" y="0"/>
              <a:ext cx="485" cy="324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23" name="Rectangle 6"/>
            <p:cNvSpPr>
              <a:spLocks noChangeArrowheads="1"/>
            </p:cNvSpPr>
            <p:nvPr/>
          </p:nvSpPr>
          <p:spPr bwMode="auto">
            <a:xfrm>
              <a:off x="27" y="3273"/>
              <a:ext cx="192" cy="192"/>
            </a:xfrm>
            <a:prstGeom prst="rect">
              <a:avLst/>
            </a:prstGeom>
            <a:solidFill>
              <a:srgbClr val="A73C3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24" name="Rectangle 7"/>
            <p:cNvSpPr>
              <a:spLocks noChangeArrowheads="1"/>
            </p:cNvSpPr>
            <p:nvPr/>
          </p:nvSpPr>
          <p:spPr bwMode="auto">
            <a:xfrm>
              <a:off x="31" y="3532"/>
              <a:ext cx="192" cy="192"/>
            </a:xfrm>
            <a:prstGeom prst="rect">
              <a:avLst/>
            </a:prstGeom>
            <a:solidFill>
              <a:srgbClr val="97993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25" name="Rectangle 8"/>
            <p:cNvSpPr>
              <a:spLocks noChangeArrowheads="1"/>
            </p:cNvSpPr>
            <p:nvPr/>
          </p:nvSpPr>
          <p:spPr bwMode="auto">
            <a:xfrm>
              <a:off x="262" y="3273"/>
              <a:ext cx="192" cy="192"/>
            </a:xfrm>
            <a:prstGeom prst="rect">
              <a:avLst/>
            </a:prstGeom>
            <a:solidFill>
              <a:srgbClr val="F09F4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dirty="0" smtClean="0">
                <a:solidFill>
                  <a:schemeClr val="tx1"/>
                </a:solidFill>
                <a:latin typeface="Arial" pitchFamily="34" charset="0"/>
              </a:endParaRPr>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idx="4294967295"/>
          </p:nvPr>
        </p:nvSpPr>
        <p:spPr>
          <a:xfrm>
            <a:off x="1084263" y="484188"/>
            <a:ext cx="7556500" cy="1116012"/>
          </a:xfrm>
        </p:spPr>
        <p:txBody>
          <a:bodyPr/>
          <a:lstStyle/>
          <a:p>
            <a:pPr eaLnBrk="1" hangingPunct="1"/>
            <a:r>
              <a:rPr lang="en-US" altLang="en-US" smtClean="0">
                <a:solidFill>
                  <a:srgbClr val="408099"/>
                </a:solidFill>
              </a:rPr>
              <a:t>Reasons for the U Visa</a:t>
            </a:r>
          </a:p>
        </p:txBody>
      </p:sp>
      <p:sp>
        <p:nvSpPr>
          <p:cNvPr id="5124" name="Rectangle 9"/>
          <p:cNvSpPr>
            <a:spLocks/>
          </p:cNvSpPr>
          <p:nvPr/>
        </p:nvSpPr>
        <p:spPr bwMode="auto">
          <a:xfrm>
            <a:off x="1065213" y="1509713"/>
            <a:ext cx="7556500" cy="4144962"/>
          </a:xfrm>
          <a:prstGeom prst="rect">
            <a:avLst/>
          </a:prstGeom>
          <a:noFill/>
          <a:ln>
            <a:noFill/>
          </a:ln>
          <a:extLst/>
        </p:spPr>
        <p:txBody>
          <a:bodyPr/>
          <a:lstStyle/>
          <a:p>
            <a:pPr marL="228600" indent="-228600" defTabSz="914400">
              <a:spcBef>
                <a:spcPts val="2000"/>
              </a:spcBef>
              <a:buClr>
                <a:srgbClr val="408099"/>
              </a:buClr>
              <a:buSzPct val="75000"/>
              <a:buFont typeface="Wingdings" pitchFamily="2" charset="2"/>
              <a:buChar char="n"/>
              <a:defRPr/>
            </a:pPr>
            <a:r>
              <a:rPr lang="en-US" sz="2000" b="1" dirty="0">
                <a:latin typeface="Rockwell" pitchFamily="18" charset="0"/>
                <a:ea typeface="ヒラギノ角ゴ Pro W3" charset="-128"/>
                <a:cs typeface="Helvetica" pitchFamily="-111" charset="0"/>
                <a:sym typeface="Helvetica" pitchFamily="-111" charset="0"/>
              </a:rPr>
              <a:t>Strengthens the ability of law enforcement agencies to investigate and prosecute egregious crimes </a:t>
            </a:r>
            <a:r>
              <a:rPr lang="en-US" sz="2000" dirty="0">
                <a:latin typeface="Rockwell" pitchFamily="18" charset="0"/>
                <a:ea typeface="ヒラギノ角ゴ Pro W3" charset="-128"/>
                <a:cs typeface="Helvetica" pitchFamily="-111" charset="0"/>
                <a:sym typeface="Helvetica" pitchFamily="-111" charset="0"/>
              </a:rPr>
              <a:t>such as domestic violence, sexual assault, and human trafficking.</a:t>
            </a:r>
          </a:p>
          <a:p>
            <a:pPr marL="228600" indent="-228600" defTabSz="914400">
              <a:spcBef>
                <a:spcPts val="2000"/>
              </a:spcBef>
              <a:buClr>
                <a:srgbClr val="408099"/>
              </a:buClr>
              <a:buSzPct val="75000"/>
              <a:buFont typeface="Wingdings" pitchFamily="2" charset="2"/>
              <a:buChar char="n"/>
              <a:defRPr/>
            </a:pPr>
            <a:r>
              <a:rPr lang="en-US" sz="2000" b="1" dirty="0">
                <a:latin typeface="Rockwell" pitchFamily="18" charset="0"/>
                <a:ea typeface="ヒラギノ角ゴ Pro W3" charset="-128"/>
                <a:cs typeface="Helvetica" pitchFamily="-111" charset="0"/>
                <a:sym typeface="Helvetica" pitchFamily="-111" charset="0"/>
              </a:rPr>
              <a:t>Encourages the reporting of crimes</a:t>
            </a:r>
            <a:r>
              <a:rPr lang="en-US" sz="2000" dirty="0">
                <a:latin typeface="Rockwell" pitchFamily="18" charset="0"/>
                <a:ea typeface="ヒラギノ角ゴ Pro W3" charset="-128"/>
                <a:cs typeface="Helvetica" pitchFamily="-111" charset="0"/>
                <a:sym typeface="Helvetica" pitchFamily="-111" charset="0"/>
              </a:rPr>
              <a:t> to law enforcement;</a:t>
            </a:r>
            <a:r>
              <a:rPr lang="en-US" sz="2000" dirty="0">
                <a:latin typeface="Rockwell" pitchFamily="18" charset="0"/>
                <a:ea typeface="ヒラギノ角ゴ Pro W3" charset="-128"/>
                <a:cs typeface="+mn-cs"/>
                <a:sym typeface="Helvetica" pitchFamily="-111" charset="0"/>
              </a:rPr>
              <a:t/>
            </a:r>
            <a:br>
              <a:rPr lang="en-US" sz="2000" dirty="0">
                <a:latin typeface="Rockwell" pitchFamily="18" charset="0"/>
                <a:ea typeface="ヒラギノ角ゴ Pro W3" charset="-128"/>
                <a:cs typeface="+mn-cs"/>
                <a:sym typeface="Helvetica" pitchFamily="-111" charset="0"/>
              </a:rPr>
            </a:br>
            <a:r>
              <a:rPr lang="en-US" sz="2000" b="1" dirty="0">
                <a:latin typeface="Rockwell" pitchFamily="18" charset="0"/>
                <a:ea typeface="ヒラギノ角ゴ Pro W3" charset="-128"/>
                <a:cs typeface="Helvetica" pitchFamily="-111" charset="0"/>
                <a:sym typeface="Helvetica" pitchFamily="-111" charset="0"/>
              </a:rPr>
              <a:t>Creates trust</a:t>
            </a:r>
            <a:r>
              <a:rPr lang="en-US" sz="2000" dirty="0">
                <a:latin typeface="Rockwell" pitchFamily="18" charset="0"/>
                <a:ea typeface="ヒラギノ角ゴ Pro W3" charset="-128"/>
                <a:cs typeface="Helvetica" pitchFamily="-111" charset="0"/>
                <a:sym typeface="Helvetica" pitchFamily="-111" charset="0"/>
              </a:rPr>
              <a:t> between undocumented victims and law enforcement.</a:t>
            </a:r>
            <a:endParaRPr lang="en-US" sz="2000" dirty="0">
              <a:latin typeface="Rockwell" pitchFamily="18" charset="0"/>
              <a:ea typeface="ヒラギノ角ゴ Pro W3" charset="-128"/>
              <a:cs typeface="+mn-cs"/>
              <a:sym typeface="Helvetica" pitchFamily="-111" charset="0"/>
            </a:endParaRPr>
          </a:p>
          <a:p>
            <a:pPr marL="228600" indent="-228600" defTabSz="914400">
              <a:spcBef>
                <a:spcPts val="2000"/>
              </a:spcBef>
              <a:buClr>
                <a:srgbClr val="408099"/>
              </a:buClr>
              <a:buSzPct val="75000"/>
              <a:buFont typeface="Wingdings" pitchFamily="2" charset="2"/>
              <a:buChar char="n"/>
              <a:defRPr/>
            </a:pPr>
            <a:r>
              <a:rPr lang="en-US" sz="2000" b="1" dirty="0">
                <a:latin typeface="Rockwell" pitchFamily="18" charset="0"/>
                <a:ea typeface="ヒラギノ角ゴ Pro W3" charset="-128"/>
                <a:cs typeface="Helvetica" pitchFamily="-111" charset="0"/>
                <a:sym typeface="Helvetica" pitchFamily="-111" charset="0"/>
              </a:rPr>
              <a:t>Prevents criminals from avoiding arrest and prosecution</a:t>
            </a:r>
            <a:r>
              <a:rPr lang="en-US" sz="2000" dirty="0">
                <a:latin typeface="Rockwell" pitchFamily="18" charset="0"/>
                <a:ea typeface="ヒラギノ角ゴ Pro W3" charset="-128"/>
                <a:cs typeface="Helvetica" pitchFamily="-111" charset="0"/>
                <a:sym typeface="Helvetica" pitchFamily="-111" charset="0"/>
              </a:rPr>
              <a:t> by exploiting victims’ lack of immigration status.</a:t>
            </a:r>
            <a:endParaRPr lang="en-US" sz="2000" dirty="0">
              <a:latin typeface="Rockwell" pitchFamily="18" charset="0"/>
              <a:ea typeface="ヒラギノ角ゴ Pro W3" charset="-128"/>
              <a:cs typeface="+mn-cs"/>
              <a:sym typeface="Helvetica" pitchFamily="-111" charset="0"/>
            </a:endParaRPr>
          </a:p>
          <a:p>
            <a:pPr marL="228600" indent="-228600" defTabSz="914400">
              <a:spcBef>
                <a:spcPts val="2000"/>
              </a:spcBef>
              <a:buClr>
                <a:srgbClr val="408099"/>
              </a:buClr>
              <a:buSzPct val="75000"/>
              <a:buFont typeface="Wingdings" pitchFamily="2" charset="2"/>
              <a:buChar char="n"/>
              <a:defRPr/>
            </a:pPr>
            <a:r>
              <a:rPr lang="en-US" sz="2000" dirty="0">
                <a:latin typeface="Rockwell" pitchFamily="18" charset="0"/>
                <a:ea typeface="ヒラギノ角ゴ Pro W3" charset="-128"/>
                <a:cs typeface="Helvetica" pitchFamily="-111" charset="0"/>
                <a:sym typeface="Helvetica" pitchFamily="-111" charset="0"/>
              </a:rPr>
              <a:t>Offers protection to crime victims in keeping with the </a:t>
            </a:r>
            <a:r>
              <a:rPr lang="en-US" sz="2000" b="1" dirty="0">
                <a:latin typeface="Rockwell" pitchFamily="18" charset="0"/>
                <a:ea typeface="ヒラギノ角ゴ Pro W3" charset="-128"/>
                <a:cs typeface="Helvetica" pitchFamily="-111" charset="0"/>
                <a:sym typeface="Helvetica" pitchFamily="-111" charset="0"/>
              </a:rPr>
              <a:t>humanitarian interests of the United States</a:t>
            </a:r>
            <a:r>
              <a:rPr lang="en-US" sz="2000" b="1" dirty="0">
                <a:latin typeface="Rockwell" pitchFamily="18" charset="0"/>
                <a:ea typeface="ヒラギノ角ゴ ProN W6" pitchFamily="-111" charset="-128"/>
                <a:cs typeface="+mn-cs"/>
                <a:sym typeface="Helvetica" pitchFamily="-111" charset="0"/>
              </a:rPr>
              <a:t>.</a:t>
            </a:r>
          </a:p>
          <a:p>
            <a:pPr defTabSz="914400">
              <a:spcBef>
                <a:spcPts val="2000"/>
              </a:spcBef>
              <a:buClr>
                <a:schemeClr val="accent1"/>
              </a:buClr>
              <a:buSzPct val="75000"/>
              <a:defRPr/>
            </a:pPr>
            <a:endParaRPr lang="en-US" sz="2000" dirty="0">
              <a:solidFill>
                <a:srgbClr val="595959"/>
              </a:solidFill>
              <a:latin typeface="Rockwell" pitchFamily="18" charset="0"/>
              <a:ea typeface="ヒラギノ角ゴ Pro W3" charset="-128"/>
              <a:cs typeface="+mn-cs"/>
            </a:endParaRPr>
          </a:p>
          <a:p>
            <a:pPr marL="228600" indent="-228600" defTabSz="914400">
              <a:spcBef>
                <a:spcPts val="2000"/>
              </a:spcBef>
              <a:buClr>
                <a:schemeClr val="accent1"/>
              </a:buClr>
              <a:buSzPct val="75000"/>
              <a:buFont typeface="Wingdings" pitchFamily="2" charset="2"/>
              <a:buChar char="n"/>
              <a:defRPr/>
            </a:pPr>
            <a:endParaRPr lang="en-US" sz="2000" dirty="0">
              <a:solidFill>
                <a:srgbClr val="595959"/>
              </a:solidFill>
              <a:latin typeface="Rockwell" pitchFamily="18" charset="0"/>
              <a:ea typeface="ヒラギノ角ゴ Pro W3" charset="-128"/>
              <a:cs typeface="+mn-cs"/>
            </a:endParaRPr>
          </a:p>
        </p:txBody>
      </p:sp>
      <p:pic>
        <p:nvPicPr>
          <p:cNvPr id="6148" name="Picture 10" descr="C:\Users\Aileen\Dropbox (CLSEPA)\CLSEPA Commons\CLS Stationery\2017 NEW Logo and Brand Guidelines\Brand Toolkit\Vertical Logo\Color\Online - RGB\CLSEPA-VerticalLogo-RGB-HighRe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75563" y="5549900"/>
            <a:ext cx="1168400"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 name="Group 4"/>
          <p:cNvGrpSpPr>
            <a:grpSpLocks/>
          </p:cNvGrpSpPr>
          <p:nvPr/>
        </p:nvGrpSpPr>
        <p:grpSpPr bwMode="auto">
          <a:xfrm>
            <a:off x="0" y="0"/>
            <a:ext cx="769938" cy="5911850"/>
            <a:chOff x="0" y="0"/>
            <a:chExt cx="485" cy="3724"/>
          </a:xfrm>
          <a:solidFill>
            <a:srgbClr val="408099"/>
          </a:solidFill>
        </p:grpSpPr>
        <p:sp>
          <p:nvSpPr>
            <p:cNvPr id="12" name="Rectangle 5"/>
            <p:cNvSpPr>
              <a:spLocks noChangeArrowheads="1"/>
            </p:cNvSpPr>
            <p:nvPr/>
          </p:nvSpPr>
          <p:spPr bwMode="auto">
            <a:xfrm>
              <a:off x="0" y="0"/>
              <a:ext cx="485" cy="324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13" name="Rectangle 6"/>
            <p:cNvSpPr>
              <a:spLocks noChangeArrowheads="1"/>
            </p:cNvSpPr>
            <p:nvPr/>
          </p:nvSpPr>
          <p:spPr bwMode="auto">
            <a:xfrm>
              <a:off x="27" y="3273"/>
              <a:ext cx="192" cy="192"/>
            </a:xfrm>
            <a:prstGeom prst="rect">
              <a:avLst/>
            </a:prstGeom>
            <a:solidFill>
              <a:srgbClr val="A73C3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14" name="Rectangle 7"/>
            <p:cNvSpPr>
              <a:spLocks noChangeArrowheads="1"/>
            </p:cNvSpPr>
            <p:nvPr/>
          </p:nvSpPr>
          <p:spPr bwMode="auto">
            <a:xfrm>
              <a:off x="31" y="3532"/>
              <a:ext cx="192" cy="192"/>
            </a:xfrm>
            <a:prstGeom prst="rect">
              <a:avLst/>
            </a:prstGeom>
            <a:solidFill>
              <a:srgbClr val="97993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15" name="Rectangle 8"/>
            <p:cNvSpPr>
              <a:spLocks noChangeArrowheads="1"/>
            </p:cNvSpPr>
            <p:nvPr/>
          </p:nvSpPr>
          <p:spPr bwMode="auto">
            <a:xfrm>
              <a:off x="262" y="3273"/>
              <a:ext cx="192" cy="192"/>
            </a:xfrm>
            <a:prstGeom prst="rect">
              <a:avLst/>
            </a:prstGeom>
            <a:solidFill>
              <a:srgbClr val="F09F4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dirty="0" smtClean="0">
                <a:solidFill>
                  <a:schemeClr val="tx1"/>
                </a:solidFill>
                <a:latin typeface="Arial" pitchFamily="34" charset="0"/>
              </a:endParaRP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p:cNvSpPr>
          <p:nvPr>
            <p:ph type="title"/>
          </p:nvPr>
        </p:nvSpPr>
        <p:spPr>
          <a:xfrm>
            <a:off x="1098550" y="484188"/>
            <a:ext cx="7556500" cy="1116012"/>
          </a:xfrm>
        </p:spPr>
        <p:txBody>
          <a:bodyPr/>
          <a:lstStyle/>
          <a:p>
            <a:pPr eaLnBrk="1" hangingPunct="1"/>
            <a:r>
              <a:rPr lang="en-US" altLang="en-US" smtClean="0">
                <a:solidFill>
                  <a:srgbClr val="408099"/>
                </a:solidFill>
              </a:rPr>
              <a:t>Eligibility Requirements</a:t>
            </a:r>
          </a:p>
        </p:txBody>
      </p:sp>
      <p:sp>
        <p:nvSpPr>
          <p:cNvPr id="9219" name="Rectangle 3"/>
          <p:cNvSpPr>
            <a:spLocks noGrp="1"/>
          </p:cNvSpPr>
          <p:nvPr>
            <p:ph type="body" idx="1"/>
          </p:nvPr>
        </p:nvSpPr>
        <p:spPr>
          <a:xfrm>
            <a:off x="1098550" y="1422400"/>
            <a:ext cx="7556500" cy="4241800"/>
          </a:xfrm>
        </p:spPr>
        <p:txBody>
          <a:bodyPr/>
          <a:lstStyle/>
          <a:p>
            <a:pPr eaLnBrk="1" hangingPunct="1">
              <a:buClr>
                <a:srgbClr val="408099"/>
              </a:buClr>
            </a:pPr>
            <a:r>
              <a:rPr lang="en-US" altLang="en-US" smtClean="0">
                <a:solidFill>
                  <a:schemeClr val="tx1"/>
                </a:solidFill>
              </a:rPr>
              <a:t>The U visa applicant must be:</a:t>
            </a:r>
          </a:p>
          <a:p>
            <a:pPr lvl="1" eaLnBrk="1" hangingPunct="1">
              <a:buClr>
                <a:srgbClr val="70C6A3"/>
              </a:buClr>
            </a:pPr>
            <a:r>
              <a:rPr lang="en-US" altLang="en-US" sz="2000" smtClean="0">
                <a:solidFill>
                  <a:schemeClr val="tx1"/>
                </a:solidFill>
              </a:rPr>
              <a:t>A </a:t>
            </a:r>
            <a:r>
              <a:rPr lang="en-US" altLang="en-US" sz="2000" b="1" smtClean="0">
                <a:solidFill>
                  <a:schemeClr val="tx1"/>
                </a:solidFill>
              </a:rPr>
              <a:t>victim</a:t>
            </a:r>
            <a:r>
              <a:rPr lang="en-US" altLang="en-US" sz="2000" smtClean="0">
                <a:solidFill>
                  <a:schemeClr val="tx1"/>
                </a:solidFill>
              </a:rPr>
              <a:t> of </a:t>
            </a:r>
            <a:r>
              <a:rPr lang="en-US" altLang="en-US" sz="2000" b="1" smtClean="0">
                <a:solidFill>
                  <a:schemeClr val="tx1"/>
                </a:solidFill>
              </a:rPr>
              <a:t>qualifying criminal activity</a:t>
            </a:r>
            <a:r>
              <a:rPr lang="en-US" altLang="en-US" sz="2000" smtClean="0">
                <a:solidFill>
                  <a:schemeClr val="tx1"/>
                </a:solidFill>
              </a:rPr>
              <a:t> who has </a:t>
            </a:r>
            <a:r>
              <a:rPr lang="en-US" altLang="en-US" sz="2000" b="1" smtClean="0">
                <a:solidFill>
                  <a:schemeClr val="tx1"/>
                </a:solidFill>
              </a:rPr>
              <a:t>suffered substantial physical or mental abuse</a:t>
            </a:r>
            <a:r>
              <a:rPr lang="en-US" altLang="en-US" sz="2000" smtClean="0">
                <a:solidFill>
                  <a:schemeClr val="tx1"/>
                </a:solidFill>
              </a:rPr>
              <a:t> as a result of having been a victim of the criminal activity;</a:t>
            </a:r>
          </a:p>
          <a:p>
            <a:pPr eaLnBrk="1" hangingPunct="1">
              <a:buClr>
                <a:srgbClr val="408099"/>
              </a:buClr>
            </a:pPr>
            <a:r>
              <a:rPr lang="en-US" altLang="en-US" smtClean="0">
                <a:solidFill>
                  <a:schemeClr val="tx1"/>
                </a:solidFill>
              </a:rPr>
              <a:t>The applicant must </a:t>
            </a:r>
            <a:r>
              <a:rPr lang="en-US" altLang="en-US" b="1" smtClean="0">
                <a:solidFill>
                  <a:schemeClr val="tx1"/>
                </a:solidFill>
              </a:rPr>
              <a:t>possess information</a:t>
            </a:r>
            <a:r>
              <a:rPr lang="en-US" altLang="en-US" smtClean="0">
                <a:solidFill>
                  <a:schemeClr val="tx1"/>
                </a:solidFill>
              </a:rPr>
              <a:t> concerning the crime;</a:t>
            </a:r>
          </a:p>
          <a:p>
            <a:pPr eaLnBrk="1" hangingPunct="1">
              <a:buClr>
                <a:srgbClr val="408099"/>
              </a:buClr>
            </a:pPr>
            <a:r>
              <a:rPr lang="en-US" altLang="en-US" smtClean="0">
                <a:solidFill>
                  <a:schemeClr val="tx1"/>
                </a:solidFill>
              </a:rPr>
              <a:t>The applicant has been/is being/is likely to be </a:t>
            </a:r>
            <a:r>
              <a:rPr lang="en-US" altLang="en-US" b="1" smtClean="0">
                <a:solidFill>
                  <a:schemeClr val="tx1"/>
                </a:solidFill>
              </a:rPr>
              <a:t>helpful </a:t>
            </a:r>
            <a:r>
              <a:rPr lang="en-US" altLang="en-US" smtClean="0">
                <a:solidFill>
                  <a:schemeClr val="tx1"/>
                </a:solidFill>
              </a:rPr>
              <a:t>to authorities in the investigation or prosecution of the crime (certification from official required); and</a:t>
            </a:r>
          </a:p>
          <a:p>
            <a:pPr eaLnBrk="1" hangingPunct="1">
              <a:buClr>
                <a:srgbClr val="408099"/>
              </a:buClr>
            </a:pPr>
            <a:r>
              <a:rPr lang="en-US" altLang="en-US" smtClean="0">
                <a:solidFill>
                  <a:schemeClr val="tx1"/>
                </a:solidFill>
              </a:rPr>
              <a:t>The Crime </a:t>
            </a:r>
            <a:r>
              <a:rPr lang="en-US" altLang="en-US" b="1" smtClean="0">
                <a:solidFill>
                  <a:schemeClr val="tx1"/>
                </a:solidFill>
              </a:rPr>
              <a:t>occurred in the U.S.</a:t>
            </a:r>
            <a:r>
              <a:rPr lang="en-US" altLang="en-US" smtClean="0">
                <a:solidFill>
                  <a:schemeClr val="tx1"/>
                </a:solidFill>
              </a:rPr>
              <a:t> or violated U.S. law.</a:t>
            </a:r>
          </a:p>
          <a:p>
            <a:pPr eaLnBrk="1" hangingPunct="1">
              <a:buFont typeface="Wingdings" pitchFamily="2" charset="2"/>
              <a:buNone/>
            </a:pPr>
            <a:endParaRPr lang="en-US" altLang="en-US" smtClean="0"/>
          </a:p>
        </p:txBody>
      </p:sp>
      <p:sp>
        <p:nvSpPr>
          <p:cNvPr id="9220" name="Text Box 10"/>
          <p:cNvSpPr txBox="1">
            <a:spLocks noChangeArrowheads="1"/>
          </p:cNvSpPr>
          <p:nvPr/>
        </p:nvSpPr>
        <p:spPr bwMode="auto">
          <a:xfrm>
            <a:off x="1193800" y="5854700"/>
            <a:ext cx="59372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defTabSz="914400" eaLnBrk="1" hangingPunct="1">
              <a:spcBef>
                <a:spcPct val="50000"/>
              </a:spcBef>
              <a:buClrTx/>
              <a:buSzTx/>
              <a:buFontTx/>
              <a:buNone/>
            </a:pPr>
            <a:r>
              <a:rPr lang="en-US" altLang="en-US" sz="1600">
                <a:solidFill>
                  <a:schemeClr val="tx1"/>
                </a:solidFill>
                <a:latin typeface="Arial" pitchFamily="34" charset="0"/>
              </a:rPr>
              <a:t>See Immigration and Nationality Act § 101(a)(15)(U); 8 CFR § § 212.17, 214.14. </a:t>
            </a:r>
          </a:p>
        </p:txBody>
      </p:sp>
      <p:sp>
        <p:nvSpPr>
          <p:cNvPr id="9221" name="Line 11"/>
          <p:cNvSpPr>
            <a:spLocks noChangeShapeType="1"/>
          </p:cNvSpPr>
          <p:nvPr/>
        </p:nvSpPr>
        <p:spPr bwMode="auto">
          <a:xfrm>
            <a:off x="1122363" y="5778500"/>
            <a:ext cx="62420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pic>
        <p:nvPicPr>
          <p:cNvPr id="9222" name="Picture 10" descr="C:\Users\Aileen\Dropbox (CLSEPA)\CLSEPA Commons\CLS Stationery\2017 NEW Logo and Brand Guidelines\Brand Toolkit\Vertical Logo\Color\Online - RGB\CLSEPA-VerticalLogo-RGB-HighRe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13663" y="5549900"/>
            <a:ext cx="1168400"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3" name="Group 4"/>
          <p:cNvGrpSpPr>
            <a:grpSpLocks/>
          </p:cNvGrpSpPr>
          <p:nvPr/>
        </p:nvGrpSpPr>
        <p:grpSpPr bwMode="auto">
          <a:xfrm>
            <a:off x="0" y="0"/>
            <a:ext cx="769938" cy="5911850"/>
            <a:chOff x="0" y="0"/>
            <a:chExt cx="485" cy="3724"/>
          </a:xfrm>
          <a:solidFill>
            <a:srgbClr val="408099"/>
          </a:solidFill>
        </p:grpSpPr>
        <p:sp>
          <p:nvSpPr>
            <p:cNvPr id="14" name="Rectangle 5"/>
            <p:cNvSpPr>
              <a:spLocks noChangeArrowheads="1"/>
            </p:cNvSpPr>
            <p:nvPr/>
          </p:nvSpPr>
          <p:spPr bwMode="auto">
            <a:xfrm>
              <a:off x="0" y="0"/>
              <a:ext cx="485" cy="324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15" name="Rectangle 6"/>
            <p:cNvSpPr>
              <a:spLocks noChangeArrowheads="1"/>
            </p:cNvSpPr>
            <p:nvPr/>
          </p:nvSpPr>
          <p:spPr bwMode="auto">
            <a:xfrm>
              <a:off x="27" y="3273"/>
              <a:ext cx="192" cy="192"/>
            </a:xfrm>
            <a:prstGeom prst="rect">
              <a:avLst/>
            </a:prstGeom>
            <a:solidFill>
              <a:srgbClr val="A73C3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16" name="Rectangle 7"/>
            <p:cNvSpPr>
              <a:spLocks noChangeArrowheads="1"/>
            </p:cNvSpPr>
            <p:nvPr/>
          </p:nvSpPr>
          <p:spPr bwMode="auto">
            <a:xfrm>
              <a:off x="31" y="3532"/>
              <a:ext cx="192" cy="192"/>
            </a:xfrm>
            <a:prstGeom prst="rect">
              <a:avLst/>
            </a:prstGeom>
            <a:solidFill>
              <a:srgbClr val="97993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17" name="Rectangle 8"/>
            <p:cNvSpPr>
              <a:spLocks noChangeArrowheads="1"/>
            </p:cNvSpPr>
            <p:nvPr/>
          </p:nvSpPr>
          <p:spPr bwMode="auto">
            <a:xfrm>
              <a:off x="262" y="3273"/>
              <a:ext cx="192" cy="192"/>
            </a:xfrm>
            <a:prstGeom prst="rect">
              <a:avLst/>
            </a:prstGeom>
            <a:solidFill>
              <a:srgbClr val="F09F4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dirty="0" smtClean="0">
                <a:solidFill>
                  <a:schemeClr val="tx1"/>
                </a:solidFill>
                <a:latin typeface="Arial" pitchFamily="34" charset="0"/>
              </a:endParaRP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p:nvPr>
        </p:nvSpPr>
        <p:spPr>
          <a:xfrm>
            <a:off x="1069975" y="484188"/>
            <a:ext cx="7556500" cy="1116012"/>
          </a:xfrm>
        </p:spPr>
        <p:txBody>
          <a:bodyPr/>
          <a:lstStyle/>
          <a:p>
            <a:pPr eaLnBrk="1" hangingPunct="1"/>
            <a:r>
              <a:rPr lang="en-US" altLang="en-US" smtClean="0">
                <a:solidFill>
                  <a:srgbClr val="408099"/>
                </a:solidFill>
              </a:rPr>
              <a:t>Benefits and Limitations</a:t>
            </a:r>
          </a:p>
        </p:txBody>
      </p:sp>
      <p:sp>
        <p:nvSpPr>
          <p:cNvPr id="7171" name="Rectangle 3"/>
          <p:cNvSpPr>
            <a:spLocks noGrp="1"/>
          </p:cNvSpPr>
          <p:nvPr>
            <p:ph type="body" idx="1"/>
          </p:nvPr>
        </p:nvSpPr>
        <p:spPr>
          <a:xfrm>
            <a:off x="1112838" y="1292225"/>
            <a:ext cx="7556500" cy="4633913"/>
          </a:xfrm>
        </p:spPr>
        <p:txBody>
          <a:bodyPr/>
          <a:lstStyle/>
          <a:p>
            <a:pPr eaLnBrk="1" hangingPunct="1">
              <a:buClr>
                <a:srgbClr val="408099"/>
              </a:buClr>
            </a:pPr>
            <a:r>
              <a:rPr lang="en-US" altLang="en-US" dirty="0" smtClean="0">
                <a:solidFill>
                  <a:schemeClr val="tx1"/>
                </a:solidFill>
              </a:rPr>
              <a:t>U visa holders can apply for adjustment after 3 years of continuous presence in U nonimmigrant status.</a:t>
            </a:r>
          </a:p>
          <a:p>
            <a:pPr eaLnBrk="1" hangingPunct="1">
              <a:buClr>
                <a:srgbClr val="408099"/>
              </a:buClr>
            </a:pPr>
            <a:r>
              <a:rPr lang="en-US" altLang="en-US" dirty="0" smtClean="0">
                <a:solidFill>
                  <a:schemeClr val="tx1"/>
                </a:solidFill>
              </a:rPr>
              <a:t>USCIS set an annual cap of 10,000 U visas granted per fiscal year.  The cap was reached for the first time in 2010. (fiscal year is October 1-September 30).</a:t>
            </a:r>
            <a:endParaRPr lang="en-US" altLang="en-US" dirty="0" smtClean="0">
              <a:solidFill>
                <a:schemeClr val="tx1"/>
              </a:solidFill>
              <a:cs typeface="Arial" pitchFamily="34" charset="0"/>
            </a:endParaRPr>
          </a:p>
          <a:p>
            <a:pPr eaLnBrk="1" hangingPunct="1">
              <a:buClr>
                <a:srgbClr val="408099"/>
              </a:buClr>
            </a:pPr>
            <a:r>
              <a:rPr lang="en-US" altLang="en-US" dirty="0" smtClean="0">
                <a:solidFill>
                  <a:schemeClr val="tx1"/>
                </a:solidFill>
                <a:cs typeface="Arial" pitchFamily="34" charset="0"/>
              </a:rPr>
              <a:t>U visa applicants can apply for family members. </a:t>
            </a:r>
          </a:p>
          <a:p>
            <a:pPr lvl="1" eaLnBrk="1" hangingPunct="1">
              <a:buClr>
                <a:srgbClr val="70C6A3"/>
              </a:buClr>
            </a:pPr>
            <a:r>
              <a:rPr lang="en-US" altLang="en-US" dirty="0" smtClean="0">
                <a:solidFill>
                  <a:schemeClr val="tx1"/>
                </a:solidFill>
                <a:cs typeface="Arial" pitchFamily="34" charset="0"/>
              </a:rPr>
              <a:t>The victim cannot petition for the perpetrator of the underlying criminal activity. </a:t>
            </a:r>
          </a:p>
          <a:p>
            <a:pPr lvl="1" eaLnBrk="1" hangingPunct="1">
              <a:buClr>
                <a:srgbClr val="70C6A3"/>
              </a:buClr>
            </a:pPr>
            <a:r>
              <a:rPr lang="en-US" altLang="en-US" dirty="0" smtClean="0">
                <a:solidFill>
                  <a:schemeClr val="tx1"/>
                </a:solidFill>
                <a:cs typeface="Arial" pitchFamily="34" charset="0"/>
              </a:rPr>
              <a:t>If the principal applicant is under 21 years of age, derivatives can include: spouse; children; parents; and siblings under 18 </a:t>
            </a:r>
            <a:r>
              <a:rPr lang="en-US" altLang="en-US" dirty="0" err="1" smtClean="0">
                <a:solidFill>
                  <a:schemeClr val="tx1"/>
                </a:solidFill>
                <a:cs typeface="Arial" pitchFamily="34" charset="0"/>
              </a:rPr>
              <a:t>yrs</a:t>
            </a:r>
            <a:r>
              <a:rPr lang="en-US" altLang="en-US" dirty="0" smtClean="0">
                <a:solidFill>
                  <a:schemeClr val="tx1"/>
                </a:solidFill>
                <a:cs typeface="Arial" pitchFamily="34" charset="0"/>
              </a:rPr>
              <a:t> old</a:t>
            </a:r>
          </a:p>
          <a:p>
            <a:pPr lvl="1" eaLnBrk="1" hangingPunct="1">
              <a:buClr>
                <a:srgbClr val="70C6A3"/>
              </a:buClr>
            </a:pPr>
            <a:r>
              <a:rPr lang="en-US" altLang="en-US" dirty="0" smtClean="0">
                <a:solidFill>
                  <a:schemeClr val="tx1"/>
                </a:solidFill>
                <a:cs typeface="Arial" pitchFamily="34" charset="0"/>
              </a:rPr>
              <a:t>If the principal applicant is over 21 years of age, derivatives can include </a:t>
            </a:r>
            <a:r>
              <a:rPr lang="en-US" altLang="en-US" dirty="0" smtClean="0">
                <a:solidFill>
                  <a:schemeClr val="tx1"/>
                </a:solidFill>
                <a:cs typeface="Arial" pitchFamily="34" charset="0"/>
              </a:rPr>
              <a:t>spouse* </a:t>
            </a:r>
            <a:r>
              <a:rPr lang="en-US" altLang="en-US" dirty="0" smtClean="0">
                <a:solidFill>
                  <a:schemeClr val="tx1"/>
                </a:solidFill>
                <a:cs typeface="Arial" pitchFamily="34" charset="0"/>
              </a:rPr>
              <a:t>and children</a:t>
            </a:r>
          </a:p>
        </p:txBody>
      </p:sp>
      <p:pic>
        <p:nvPicPr>
          <p:cNvPr id="7172" name="Picture 10" descr="C:\Users\Aileen\Dropbox (CLSEPA)\CLSEPA Commons\CLS Stationery\2017 NEW Logo and Brand Guidelines\Brand Toolkit\Vertical Logo\Color\Online - RGB\CLSEPA-VerticalLogo-RGB-HighRe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75563" y="5549900"/>
            <a:ext cx="1168400"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 name="Group 4"/>
          <p:cNvGrpSpPr>
            <a:grpSpLocks/>
          </p:cNvGrpSpPr>
          <p:nvPr/>
        </p:nvGrpSpPr>
        <p:grpSpPr bwMode="auto">
          <a:xfrm>
            <a:off x="0" y="0"/>
            <a:ext cx="769938" cy="5911850"/>
            <a:chOff x="0" y="0"/>
            <a:chExt cx="485" cy="3724"/>
          </a:xfrm>
          <a:solidFill>
            <a:srgbClr val="408099"/>
          </a:solidFill>
        </p:grpSpPr>
        <p:sp>
          <p:nvSpPr>
            <p:cNvPr id="12" name="Rectangle 5"/>
            <p:cNvSpPr>
              <a:spLocks noChangeArrowheads="1"/>
            </p:cNvSpPr>
            <p:nvPr/>
          </p:nvSpPr>
          <p:spPr bwMode="auto">
            <a:xfrm>
              <a:off x="0" y="0"/>
              <a:ext cx="485" cy="324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13" name="Rectangle 6"/>
            <p:cNvSpPr>
              <a:spLocks noChangeArrowheads="1"/>
            </p:cNvSpPr>
            <p:nvPr/>
          </p:nvSpPr>
          <p:spPr bwMode="auto">
            <a:xfrm>
              <a:off x="27" y="3273"/>
              <a:ext cx="192" cy="192"/>
            </a:xfrm>
            <a:prstGeom prst="rect">
              <a:avLst/>
            </a:prstGeom>
            <a:solidFill>
              <a:srgbClr val="A73C3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14" name="Rectangle 7"/>
            <p:cNvSpPr>
              <a:spLocks noChangeArrowheads="1"/>
            </p:cNvSpPr>
            <p:nvPr/>
          </p:nvSpPr>
          <p:spPr bwMode="auto">
            <a:xfrm>
              <a:off x="31" y="3532"/>
              <a:ext cx="192" cy="192"/>
            </a:xfrm>
            <a:prstGeom prst="rect">
              <a:avLst/>
            </a:prstGeom>
            <a:solidFill>
              <a:srgbClr val="97993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15" name="Rectangle 8"/>
            <p:cNvSpPr>
              <a:spLocks noChangeArrowheads="1"/>
            </p:cNvSpPr>
            <p:nvPr/>
          </p:nvSpPr>
          <p:spPr bwMode="auto">
            <a:xfrm>
              <a:off x="262" y="3273"/>
              <a:ext cx="192" cy="192"/>
            </a:xfrm>
            <a:prstGeom prst="rect">
              <a:avLst/>
            </a:prstGeom>
            <a:solidFill>
              <a:srgbClr val="F09F4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dirty="0" smtClean="0">
                <a:solidFill>
                  <a:schemeClr val="tx1"/>
                </a:solidFill>
                <a:latin typeface="Arial" pitchFamily="34" charset="0"/>
              </a:endParaRPr>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p:cNvSpPr>
          <p:nvPr>
            <p:ph type="title"/>
          </p:nvPr>
        </p:nvSpPr>
        <p:spPr>
          <a:xfrm>
            <a:off x="1069975" y="484188"/>
            <a:ext cx="7556500" cy="1116012"/>
          </a:xfrm>
        </p:spPr>
        <p:txBody>
          <a:bodyPr/>
          <a:lstStyle/>
          <a:p>
            <a:pPr eaLnBrk="1" hangingPunct="1"/>
            <a:r>
              <a:rPr lang="en-US" altLang="en-US" smtClean="0">
                <a:solidFill>
                  <a:srgbClr val="408099"/>
                </a:solidFill>
              </a:rPr>
              <a:t>Benefits and Limitations (cont’d)</a:t>
            </a:r>
          </a:p>
        </p:txBody>
      </p:sp>
      <p:sp>
        <p:nvSpPr>
          <p:cNvPr id="8195" name="Rectangle 3"/>
          <p:cNvSpPr>
            <a:spLocks noGrp="1"/>
          </p:cNvSpPr>
          <p:nvPr>
            <p:ph type="body" idx="1"/>
          </p:nvPr>
        </p:nvSpPr>
        <p:spPr>
          <a:xfrm>
            <a:off x="1112838" y="1292225"/>
            <a:ext cx="7556500" cy="4633913"/>
          </a:xfrm>
        </p:spPr>
        <p:txBody>
          <a:bodyPr/>
          <a:lstStyle/>
          <a:p>
            <a:pPr eaLnBrk="1" hangingPunct="1">
              <a:buClr>
                <a:srgbClr val="408099"/>
              </a:buClr>
            </a:pPr>
            <a:r>
              <a:rPr lang="en-US" altLang="en-US" dirty="0" smtClean="0">
                <a:solidFill>
                  <a:schemeClr val="tx1"/>
                </a:solidFill>
                <a:cs typeface="Arial" pitchFamily="34" charset="0"/>
              </a:rPr>
              <a:t>*Derivative </a:t>
            </a:r>
            <a:r>
              <a:rPr lang="en-US" altLang="en-US" dirty="0" smtClean="0">
                <a:solidFill>
                  <a:schemeClr val="tx1"/>
                </a:solidFill>
                <a:cs typeface="Arial" pitchFamily="34" charset="0"/>
              </a:rPr>
              <a:t>Relationship must exist at the time I-918 filed, at time adjudicated, and at time of admission.  </a:t>
            </a:r>
          </a:p>
          <a:p>
            <a:pPr eaLnBrk="1" hangingPunct="1">
              <a:buClr>
                <a:srgbClr val="408099"/>
              </a:buClr>
            </a:pPr>
            <a:r>
              <a:rPr lang="en-US" altLang="en-US" dirty="0" smtClean="0">
                <a:solidFill>
                  <a:schemeClr val="tx1"/>
                </a:solidFill>
                <a:cs typeface="Arial" pitchFamily="34" charset="0"/>
              </a:rPr>
              <a:t>March 7, 2013 VAWA Reauthorization Age Out fix</a:t>
            </a:r>
          </a:p>
          <a:p>
            <a:pPr lvl="1" eaLnBrk="1" hangingPunct="1">
              <a:buClr>
                <a:srgbClr val="70C6A3"/>
              </a:buClr>
            </a:pPr>
            <a:r>
              <a:rPr lang="en-US" altLang="en-US" dirty="0" smtClean="0">
                <a:solidFill>
                  <a:schemeClr val="tx1"/>
                </a:solidFill>
                <a:cs typeface="Arial" pitchFamily="34" charset="0"/>
              </a:rPr>
              <a:t>The derivative’s age freezes at the time of the principal’s filing</a:t>
            </a:r>
          </a:p>
        </p:txBody>
      </p:sp>
      <p:pic>
        <p:nvPicPr>
          <p:cNvPr id="8196" name="Picture 10" descr="C:\Users\Aileen\Dropbox (CLSEPA)\CLSEPA Commons\CLS Stationery\2017 NEW Logo and Brand Guidelines\Brand Toolkit\Vertical Logo\Color\Online - RGB\CLSEPA-VerticalLogo-RGB-HighRe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39063" y="5549900"/>
            <a:ext cx="1168400"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 name="Group 4"/>
          <p:cNvGrpSpPr>
            <a:grpSpLocks/>
          </p:cNvGrpSpPr>
          <p:nvPr/>
        </p:nvGrpSpPr>
        <p:grpSpPr bwMode="auto">
          <a:xfrm>
            <a:off x="0" y="0"/>
            <a:ext cx="769938" cy="5911850"/>
            <a:chOff x="0" y="0"/>
            <a:chExt cx="485" cy="3724"/>
          </a:xfrm>
          <a:solidFill>
            <a:srgbClr val="408099"/>
          </a:solidFill>
        </p:grpSpPr>
        <p:sp>
          <p:nvSpPr>
            <p:cNvPr id="12" name="Rectangle 5"/>
            <p:cNvSpPr>
              <a:spLocks noChangeArrowheads="1"/>
            </p:cNvSpPr>
            <p:nvPr/>
          </p:nvSpPr>
          <p:spPr bwMode="auto">
            <a:xfrm>
              <a:off x="0" y="0"/>
              <a:ext cx="485" cy="324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13" name="Rectangle 6"/>
            <p:cNvSpPr>
              <a:spLocks noChangeArrowheads="1"/>
            </p:cNvSpPr>
            <p:nvPr/>
          </p:nvSpPr>
          <p:spPr bwMode="auto">
            <a:xfrm>
              <a:off x="27" y="3273"/>
              <a:ext cx="192" cy="192"/>
            </a:xfrm>
            <a:prstGeom prst="rect">
              <a:avLst/>
            </a:prstGeom>
            <a:solidFill>
              <a:srgbClr val="A73C3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14" name="Rectangle 7"/>
            <p:cNvSpPr>
              <a:spLocks noChangeArrowheads="1"/>
            </p:cNvSpPr>
            <p:nvPr/>
          </p:nvSpPr>
          <p:spPr bwMode="auto">
            <a:xfrm>
              <a:off x="31" y="3532"/>
              <a:ext cx="192" cy="192"/>
            </a:xfrm>
            <a:prstGeom prst="rect">
              <a:avLst/>
            </a:prstGeom>
            <a:solidFill>
              <a:srgbClr val="97993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15" name="Rectangle 8"/>
            <p:cNvSpPr>
              <a:spLocks noChangeArrowheads="1"/>
            </p:cNvSpPr>
            <p:nvPr/>
          </p:nvSpPr>
          <p:spPr bwMode="auto">
            <a:xfrm>
              <a:off x="262" y="3273"/>
              <a:ext cx="192" cy="192"/>
            </a:xfrm>
            <a:prstGeom prst="rect">
              <a:avLst/>
            </a:prstGeom>
            <a:solidFill>
              <a:srgbClr val="F09F4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dirty="0" smtClean="0">
                <a:solidFill>
                  <a:schemeClr val="tx1"/>
                </a:solidFill>
                <a:latin typeface="Arial" pitchFamily="34" charset="0"/>
              </a:endParaRPr>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p:cNvSpPr>
          <p:nvPr>
            <p:ph type="title"/>
          </p:nvPr>
        </p:nvSpPr>
        <p:spPr>
          <a:xfrm>
            <a:off x="1098550" y="498475"/>
            <a:ext cx="7556500" cy="1116013"/>
          </a:xfrm>
        </p:spPr>
        <p:txBody>
          <a:bodyPr/>
          <a:lstStyle/>
          <a:p>
            <a:pPr eaLnBrk="1" hangingPunct="1"/>
            <a:r>
              <a:rPr lang="en-US" altLang="en-US" smtClean="0">
                <a:solidFill>
                  <a:srgbClr val="408099"/>
                </a:solidFill>
              </a:rPr>
              <a:t>‘Victim’ Requirement</a:t>
            </a:r>
          </a:p>
        </p:txBody>
      </p:sp>
      <p:sp>
        <p:nvSpPr>
          <p:cNvPr id="10243" name="Rectangle 3"/>
          <p:cNvSpPr>
            <a:spLocks noGrp="1"/>
          </p:cNvSpPr>
          <p:nvPr>
            <p:ph type="body" idx="1"/>
          </p:nvPr>
        </p:nvSpPr>
        <p:spPr>
          <a:xfrm>
            <a:off x="1169988" y="1236663"/>
            <a:ext cx="7556500" cy="5335587"/>
          </a:xfrm>
        </p:spPr>
        <p:txBody>
          <a:bodyPr/>
          <a:lstStyle/>
          <a:p>
            <a:pPr eaLnBrk="1" hangingPunct="1">
              <a:buClr>
                <a:srgbClr val="408099"/>
              </a:buClr>
            </a:pPr>
            <a:r>
              <a:rPr lang="en-US" altLang="en-US" b="1" dirty="0" smtClean="0">
                <a:solidFill>
                  <a:schemeClr val="tx1"/>
                </a:solidFill>
              </a:rPr>
              <a:t>Direct Victim</a:t>
            </a:r>
          </a:p>
          <a:p>
            <a:pPr lvl="1" eaLnBrk="1" hangingPunct="1">
              <a:buClr>
                <a:srgbClr val="70C6A3"/>
              </a:buClr>
            </a:pPr>
            <a:r>
              <a:rPr lang="en-US" altLang="en-US" dirty="0" smtClean="0">
                <a:solidFill>
                  <a:schemeClr val="tx1"/>
                </a:solidFill>
              </a:rPr>
              <a:t>Generally defined as one who is directly or proximately harmed by the crime.</a:t>
            </a:r>
          </a:p>
          <a:p>
            <a:pPr eaLnBrk="1" hangingPunct="1">
              <a:buClr>
                <a:srgbClr val="408099"/>
              </a:buClr>
            </a:pPr>
            <a:r>
              <a:rPr lang="en-US" altLang="en-US" b="1" dirty="0" smtClean="0">
                <a:solidFill>
                  <a:schemeClr val="tx1"/>
                </a:solidFill>
              </a:rPr>
              <a:t>Indirect Victim</a:t>
            </a:r>
          </a:p>
          <a:p>
            <a:pPr lvl="1" eaLnBrk="1" hangingPunct="1">
              <a:buClr>
                <a:srgbClr val="70C6A3"/>
              </a:buClr>
            </a:pPr>
            <a:r>
              <a:rPr lang="en-US" altLang="en-US" dirty="0" smtClean="0">
                <a:solidFill>
                  <a:schemeClr val="tx1"/>
                </a:solidFill>
                <a:cs typeface="Helvetica" pitchFamily="34" charset="0"/>
                <a:sym typeface="Helvetica" pitchFamily="34" charset="0"/>
              </a:rPr>
              <a:t>Generally is a qualifying family member who provided help to the investigation or prosecution when the direct victim </a:t>
            </a:r>
            <a:r>
              <a:rPr lang="en-US" altLang="en-US" b="1" dirty="0" smtClean="0">
                <a:solidFill>
                  <a:schemeClr val="tx1"/>
                </a:solidFill>
                <a:cs typeface="Helvetica" pitchFamily="34" charset="0"/>
                <a:sym typeface="Helvetica" pitchFamily="34" charset="0"/>
              </a:rPr>
              <a:t>could not.</a:t>
            </a:r>
            <a:r>
              <a:rPr lang="en-US" altLang="en-US" dirty="0" smtClean="0">
                <a:solidFill>
                  <a:schemeClr val="tx1"/>
                </a:solidFill>
                <a:cs typeface="Helvetica" pitchFamily="34" charset="0"/>
                <a:sym typeface="Helvetica" pitchFamily="34" charset="0"/>
              </a:rPr>
              <a:t> </a:t>
            </a:r>
          </a:p>
          <a:p>
            <a:pPr lvl="2" eaLnBrk="1" hangingPunct="1">
              <a:buClr>
                <a:srgbClr val="408099"/>
              </a:buClr>
            </a:pPr>
            <a:r>
              <a:rPr lang="en-US" altLang="en-US" dirty="0" smtClean="0">
                <a:solidFill>
                  <a:schemeClr val="tx1"/>
                </a:solidFill>
                <a:cs typeface="Helvetica" pitchFamily="34" charset="0"/>
                <a:sym typeface="Helvetica" pitchFamily="34" charset="0"/>
              </a:rPr>
              <a:t>For example, the direct victim was killed, incapacitated, incompetent, or a minor child.</a:t>
            </a:r>
            <a:endParaRPr lang="en-US" altLang="en-US" dirty="0" smtClean="0">
              <a:solidFill>
                <a:schemeClr val="tx1"/>
              </a:solidFill>
            </a:endParaRPr>
          </a:p>
          <a:p>
            <a:pPr eaLnBrk="1" hangingPunct="1">
              <a:buClr>
                <a:srgbClr val="408099"/>
              </a:buClr>
            </a:pPr>
            <a:r>
              <a:rPr lang="en-US" altLang="en-US" b="1" dirty="0" smtClean="0">
                <a:solidFill>
                  <a:schemeClr val="tx1"/>
                </a:solidFill>
              </a:rPr>
              <a:t>Bystander Victim</a:t>
            </a:r>
          </a:p>
          <a:p>
            <a:pPr lvl="1" eaLnBrk="1" hangingPunct="1">
              <a:buClr>
                <a:srgbClr val="70C6A3"/>
              </a:buClr>
            </a:pPr>
            <a:r>
              <a:rPr lang="en-US" altLang="en-US" dirty="0" smtClean="0">
                <a:solidFill>
                  <a:schemeClr val="tx1"/>
                </a:solidFill>
              </a:rPr>
              <a:t>Generally a witness to a violent crime who suffers unusually direct harm, such as a miscarriage.</a:t>
            </a:r>
          </a:p>
          <a:p>
            <a:pPr eaLnBrk="1" hangingPunct="1">
              <a:buClr>
                <a:srgbClr val="408099"/>
              </a:buClr>
            </a:pPr>
            <a:r>
              <a:rPr lang="en-US" altLang="en-US" b="1" dirty="0" smtClean="0">
                <a:solidFill>
                  <a:schemeClr val="tx1"/>
                </a:solidFill>
              </a:rPr>
              <a:t>Victims of witness tampering, obstruction of justice, or perjury</a:t>
            </a:r>
          </a:p>
          <a:p>
            <a:pPr lvl="1" eaLnBrk="1" hangingPunct="1">
              <a:buClr>
                <a:srgbClr val="70C6A3"/>
              </a:buClr>
            </a:pPr>
            <a:r>
              <a:rPr lang="en-US" altLang="en-US" dirty="0" smtClean="0">
                <a:solidFill>
                  <a:schemeClr val="tx1"/>
                </a:solidFill>
              </a:rPr>
              <a:t>Additional requirements (see 8 CFR 214.14(a)(14)(ii))</a:t>
            </a:r>
          </a:p>
        </p:txBody>
      </p:sp>
      <p:pic>
        <p:nvPicPr>
          <p:cNvPr id="10244" name="Picture 10" descr="C:\Users\Aileen\Dropbox (CLSEPA)\CLSEPA Commons\CLS Stationery\2017 NEW Logo and Brand Guidelines\Brand Toolkit\Vertical Logo\Color\Online - RGB\CLSEPA-VerticalLogo-RGB-HighRe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6700" y="5646738"/>
            <a:ext cx="1071563" cy="1071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 name="Group 4"/>
          <p:cNvGrpSpPr>
            <a:grpSpLocks/>
          </p:cNvGrpSpPr>
          <p:nvPr/>
        </p:nvGrpSpPr>
        <p:grpSpPr bwMode="auto">
          <a:xfrm>
            <a:off x="0" y="0"/>
            <a:ext cx="769938" cy="5911850"/>
            <a:chOff x="0" y="0"/>
            <a:chExt cx="485" cy="3724"/>
          </a:xfrm>
          <a:solidFill>
            <a:srgbClr val="408099"/>
          </a:solidFill>
        </p:grpSpPr>
        <p:sp>
          <p:nvSpPr>
            <p:cNvPr id="12" name="Rectangle 5"/>
            <p:cNvSpPr>
              <a:spLocks noChangeArrowheads="1"/>
            </p:cNvSpPr>
            <p:nvPr/>
          </p:nvSpPr>
          <p:spPr bwMode="auto">
            <a:xfrm>
              <a:off x="0" y="0"/>
              <a:ext cx="485" cy="324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13" name="Rectangle 6"/>
            <p:cNvSpPr>
              <a:spLocks noChangeArrowheads="1"/>
            </p:cNvSpPr>
            <p:nvPr/>
          </p:nvSpPr>
          <p:spPr bwMode="auto">
            <a:xfrm>
              <a:off x="27" y="3273"/>
              <a:ext cx="192" cy="192"/>
            </a:xfrm>
            <a:prstGeom prst="rect">
              <a:avLst/>
            </a:prstGeom>
            <a:solidFill>
              <a:srgbClr val="A73C3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14" name="Rectangle 7"/>
            <p:cNvSpPr>
              <a:spLocks noChangeArrowheads="1"/>
            </p:cNvSpPr>
            <p:nvPr/>
          </p:nvSpPr>
          <p:spPr bwMode="auto">
            <a:xfrm>
              <a:off x="31" y="3532"/>
              <a:ext cx="192" cy="192"/>
            </a:xfrm>
            <a:prstGeom prst="rect">
              <a:avLst/>
            </a:prstGeom>
            <a:solidFill>
              <a:srgbClr val="97993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15" name="Rectangle 8"/>
            <p:cNvSpPr>
              <a:spLocks noChangeArrowheads="1"/>
            </p:cNvSpPr>
            <p:nvPr/>
          </p:nvSpPr>
          <p:spPr bwMode="auto">
            <a:xfrm>
              <a:off x="262" y="3273"/>
              <a:ext cx="192" cy="192"/>
            </a:xfrm>
            <a:prstGeom prst="rect">
              <a:avLst/>
            </a:prstGeom>
            <a:solidFill>
              <a:srgbClr val="F09F4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dirty="0" smtClean="0">
                <a:solidFill>
                  <a:schemeClr val="tx1"/>
                </a:solidFill>
                <a:latin typeface="Arial" pitchFamily="34" charset="0"/>
              </a:endParaRPr>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p:cNvSpPr>
          <p:nvPr>
            <p:ph type="title"/>
          </p:nvPr>
        </p:nvSpPr>
        <p:spPr>
          <a:xfrm>
            <a:off x="1006475" y="484188"/>
            <a:ext cx="7556500" cy="1116012"/>
          </a:xfrm>
        </p:spPr>
        <p:txBody>
          <a:bodyPr/>
          <a:lstStyle/>
          <a:p>
            <a:pPr eaLnBrk="1" hangingPunct="1"/>
            <a:r>
              <a:rPr lang="en-US" altLang="en-US" smtClean="0">
                <a:solidFill>
                  <a:srgbClr val="408099"/>
                </a:solidFill>
              </a:rPr>
              <a:t>Qualifying Criminal Activity</a:t>
            </a:r>
          </a:p>
        </p:txBody>
      </p:sp>
      <p:sp>
        <p:nvSpPr>
          <p:cNvPr id="11267" name="Rectangle 3"/>
          <p:cNvSpPr>
            <a:spLocks noGrp="1"/>
          </p:cNvSpPr>
          <p:nvPr>
            <p:ph type="body" sz="half" idx="1"/>
          </p:nvPr>
        </p:nvSpPr>
        <p:spPr>
          <a:xfrm>
            <a:off x="1006475" y="1600200"/>
            <a:ext cx="7556500" cy="1995488"/>
          </a:xfrm>
        </p:spPr>
        <p:txBody>
          <a:bodyPr/>
          <a:lstStyle/>
          <a:p>
            <a:pPr eaLnBrk="1" hangingPunct="1">
              <a:buClr>
                <a:srgbClr val="408099"/>
              </a:buClr>
            </a:pPr>
            <a:r>
              <a:rPr lang="en-US" altLang="en-US" smtClean="0">
                <a:solidFill>
                  <a:schemeClr val="tx1"/>
                </a:solidFill>
              </a:rPr>
              <a:t>Attempt, conspiracy, or solicitation to commit these crimes satisfies the ‘crime’ element.</a:t>
            </a:r>
          </a:p>
        </p:txBody>
      </p:sp>
      <p:graphicFrame>
        <p:nvGraphicFramePr>
          <p:cNvPr id="13332" name="Group 20"/>
          <p:cNvGraphicFramePr>
            <a:graphicFrameLocks noGrp="1"/>
          </p:cNvGraphicFramePr>
          <p:nvPr>
            <p:ph sz="half" idx="2"/>
          </p:nvPr>
        </p:nvGraphicFramePr>
        <p:xfrm>
          <a:off x="1223963" y="2468563"/>
          <a:ext cx="7556500" cy="4165600"/>
        </p:xfrm>
        <a:graphic>
          <a:graphicData uri="http://schemas.openxmlformats.org/drawingml/2006/table">
            <a:tbl>
              <a:tblPr/>
              <a:tblGrid>
                <a:gridCol w="2519362"/>
                <a:gridCol w="2517775"/>
                <a:gridCol w="2519363"/>
              </a:tblGrid>
              <a:tr h="4165600">
                <a:tc>
                  <a:txBody>
                    <a:bodyPr/>
                    <a:lstStyle/>
                    <a:p>
                      <a:pPr marL="0" marR="0" lvl="0" indent="0" algn="l" defTabSz="914400" rtl="0" eaLnBrk="1" fontAlgn="base" latinLnBrk="0" hangingPunct="1">
                        <a:lnSpc>
                          <a:spcPct val="100000"/>
                        </a:lnSpc>
                        <a:spcBef>
                          <a:spcPts val="2000"/>
                        </a:spcBef>
                        <a:spcAft>
                          <a:spcPct val="0"/>
                        </a:spcAft>
                        <a:buClr>
                          <a:schemeClr val="accent1"/>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Rockwell" pitchFamily="18" charset="0"/>
                          <a:ea typeface="ヒラギノ角ゴ Pro W3" charset="-128"/>
                          <a:sym typeface="Helvetica" pitchFamily="-111" charset="0"/>
                        </a:rPr>
                        <a:t>Abduction</a:t>
                      </a:r>
                      <a:br>
                        <a:rPr kumimoji="0" lang="en-US" sz="1800" b="0" i="0" u="none" strike="noStrike" cap="none" normalizeH="0" baseline="0" dirty="0" smtClean="0">
                          <a:ln>
                            <a:noFill/>
                          </a:ln>
                          <a:solidFill>
                            <a:schemeClr val="tx1"/>
                          </a:solidFill>
                          <a:effectLst/>
                          <a:latin typeface="Rockwell" pitchFamily="18" charset="0"/>
                          <a:ea typeface="ヒラギノ角ゴ Pro W3" charset="-128"/>
                          <a:sym typeface="Helvetica" pitchFamily="-111" charset="0"/>
                        </a:rPr>
                      </a:br>
                      <a:r>
                        <a:rPr kumimoji="0" lang="en-US" sz="1800" b="1" i="0" u="none" strike="noStrike" cap="none" normalizeH="0" baseline="0" dirty="0" smtClean="0">
                          <a:ln>
                            <a:noFill/>
                          </a:ln>
                          <a:solidFill>
                            <a:schemeClr val="tx1"/>
                          </a:solidFill>
                          <a:effectLst/>
                          <a:latin typeface="Rockwell" pitchFamily="18" charset="0"/>
                          <a:ea typeface="ヒラギノ角ゴ Pro W3" charset="-128"/>
                          <a:sym typeface="Helvetica" pitchFamily="-111" charset="0"/>
                        </a:rPr>
                        <a:t>Abusive Sexual Contact</a:t>
                      </a:r>
                      <a:r>
                        <a:rPr kumimoji="0" lang="en-US" sz="1800" b="0" i="0" u="none" strike="noStrike" cap="none" normalizeH="0" baseline="0" dirty="0" smtClean="0">
                          <a:ln>
                            <a:noFill/>
                          </a:ln>
                          <a:solidFill>
                            <a:schemeClr val="tx1"/>
                          </a:solidFill>
                          <a:effectLst/>
                          <a:latin typeface="Rockwell" pitchFamily="18" charset="0"/>
                          <a:ea typeface="ヒラギノ角ゴ Pro W3" charset="-128"/>
                          <a:sym typeface="Helvetica" pitchFamily="-111" charset="0"/>
                        </a:rPr>
                        <a:t/>
                      </a:r>
                      <a:br>
                        <a:rPr kumimoji="0" lang="en-US" sz="1800" b="0" i="0" u="none" strike="noStrike" cap="none" normalizeH="0" baseline="0" dirty="0" smtClean="0">
                          <a:ln>
                            <a:noFill/>
                          </a:ln>
                          <a:solidFill>
                            <a:schemeClr val="tx1"/>
                          </a:solidFill>
                          <a:effectLst/>
                          <a:latin typeface="Rockwell" pitchFamily="18" charset="0"/>
                          <a:ea typeface="ヒラギノ角ゴ Pro W3" charset="-128"/>
                          <a:sym typeface="Helvetica" pitchFamily="-111" charset="0"/>
                        </a:rPr>
                      </a:br>
                      <a:r>
                        <a:rPr kumimoji="0" lang="en-US" sz="1800" b="0" i="0" u="none" strike="noStrike" cap="none" normalizeH="0" baseline="0" dirty="0" smtClean="0">
                          <a:ln>
                            <a:noFill/>
                          </a:ln>
                          <a:solidFill>
                            <a:schemeClr val="tx1"/>
                          </a:solidFill>
                          <a:effectLst/>
                          <a:latin typeface="Rockwell" pitchFamily="18" charset="0"/>
                          <a:ea typeface="ヒラギノ角ゴ Pro W3" charset="-128"/>
                          <a:sym typeface="Helvetica" pitchFamily="-111" charset="0"/>
                        </a:rPr>
                        <a:t>Blackmail</a:t>
                      </a:r>
                      <a:br>
                        <a:rPr kumimoji="0" lang="en-US" sz="1800" b="0" i="0" u="none" strike="noStrike" cap="none" normalizeH="0" baseline="0" dirty="0" smtClean="0">
                          <a:ln>
                            <a:noFill/>
                          </a:ln>
                          <a:solidFill>
                            <a:schemeClr val="tx1"/>
                          </a:solidFill>
                          <a:effectLst/>
                          <a:latin typeface="Rockwell" pitchFamily="18" charset="0"/>
                          <a:ea typeface="ヒラギノ角ゴ Pro W3" charset="-128"/>
                          <a:sym typeface="Helvetica" pitchFamily="-111" charset="0"/>
                        </a:rPr>
                      </a:br>
                      <a:r>
                        <a:rPr kumimoji="0" lang="en-US" sz="1800" b="1" i="0" u="none" strike="noStrike" cap="none" normalizeH="0" baseline="0" dirty="0" smtClean="0">
                          <a:ln>
                            <a:noFill/>
                          </a:ln>
                          <a:solidFill>
                            <a:schemeClr val="tx1"/>
                          </a:solidFill>
                          <a:effectLst/>
                          <a:latin typeface="Rockwell" pitchFamily="18" charset="0"/>
                          <a:ea typeface="ヒラギノ角ゴ Pro W3" charset="-128"/>
                          <a:sym typeface="Helvetica" pitchFamily="-111" charset="0"/>
                        </a:rPr>
                        <a:t>Domestic Violence</a:t>
                      </a:r>
                      <a:r>
                        <a:rPr kumimoji="0" lang="en-US" sz="1800" b="0" i="0" u="none" strike="noStrike" cap="none" normalizeH="0" baseline="0" dirty="0" smtClean="0">
                          <a:ln>
                            <a:noFill/>
                          </a:ln>
                          <a:solidFill>
                            <a:schemeClr val="tx1"/>
                          </a:solidFill>
                          <a:effectLst/>
                          <a:latin typeface="Rockwell" pitchFamily="18" charset="0"/>
                          <a:ea typeface="ヒラギノ角ゴ Pro W3" charset="-128"/>
                          <a:sym typeface="Helvetica" pitchFamily="-111" charset="0"/>
                        </a:rPr>
                        <a:t/>
                      </a:r>
                      <a:br>
                        <a:rPr kumimoji="0" lang="en-US" sz="1800" b="0" i="0" u="none" strike="noStrike" cap="none" normalizeH="0" baseline="0" dirty="0" smtClean="0">
                          <a:ln>
                            <a:noFill/>
                          </a:ln>
                          <a:solidFill>
                            <a:schemeClr val="tx1"/>
                          </a:solidFill>
                          <a:effectLst/>
                          <a:latin typeface="Rockwell" pitchFamily="18" charset="0"/>
                          <a:ea typeface="ヒラギノ角ゴ Pro W3" charset="-128"/>
                          <a:sym typeface="Helvetica" pitchFamily="-111" charset="0"/>
                        </a:rPr>
                      </a:br>
                      <a:r>
                        <a:rPr kumimoji="0" lang="en-US" sz="1800" b="0" i="0" u="none" strike="noStrike" cap="none" normalizeH="0" baseline="0" dirty="0" smtClean="0">
                          <a:ln>
                            <a:noFill/>
                          </a:ln>
                          <a:solidFill>
                            <a:schemeClr val="tx1"/>
                          </a:solidFill>
                          <a:effectLst/>
                          <a:latin typeface="Rockwell" pitchFamily="18" charset="0"/>
                          <a:ea typeface="ヒラギノ角ゴ Pro W3" charset="-128"/>
                          <a:sym typeface="Helvetica" pitchFamily="-111" charset="0"/>
                        </a:rPr>
                        <a:t>Extortion</a:t>
                      </a:r>
                      <a:br>
                        <a:rPr kumimoji="0" lang="en-US" sz="1800" b="0" i="0" u="none" strike="noStrike" cap="none" normalizeH="0" baseline="0" dirty="0" smtClean="0">
                          <a:ln>
                            <a:noFill/>
                          </a:ln>
                          <a:solidFill>
                            <a:schemeClr val="tx1"/>
                          </a:solidFill>
                          <a:effectLst/>
                          <a:latin typeface="Rockwell" pitchFamily="18" charset="0"/>
                          <a:ea typeface="ヒラギノ角ゴ Pro W3" charset="-128"/>
                          <a:sym typeface="Helvetica" pitchFamily="-111" charset="0"/>
                        </a:rPr>
                      </a:br>
                      <a:r>
                        <a:rPr kumimoji="0" lang="en-US" sz="1800" b="1" i="0" u="none" strike="noStrike" cap="none" normalizeH="0" baseline="0" dirty="0" smtClean="0">
                          <a:ln>
                            <a:noFill/>
                          </a:ln>
                          <a:solidFill>
                            <a:schemeClr val="tx1"/>
                          </a:solidFill>
                          <a:effectLst/>
                          <a:latin typeface="Rockwell" pitchFamily="18" charset="0"/>
                          <a:ea typeface="ヒラギノ角ゴ Pro W3" charset="-128"/>
                          <a:sym typeface="Helvetica" pitchFamily="-111" charset="0"/>
                        </a:rPr>
                        <a:t>False Imprisonment</a:t>
                      </a:r>
                      <a:r>
                        <a:rPr kumimoji="0" lang="en-US" sz="1800" b="0" i="0" u="none" strike="noStrike" cap="none" normalizeH="0" baseline="0" dirty="0" smtClean="0">
                          <a:ln>
                            <a:noFill/>
                          </a:ln>
                          <a:solidFill>
                            <a:schemeClr val="tx1"/>
                          </a:solidFill>
                          <a:effectLst/>
                          <a:latin typeface="Rockwell" pitchFamily="18" charset="0"/>
                          <a:ea typeface="ヒラギノ角ゴ Pro W3" charset="-128"/>
                          <a:sym typeface="Helvetica" pitchFamily="-111" charset="0"/>
                        </a:rPr>
                        <a:t/>
                      </a:r>
                      <a:br>
                        <a:rPr kumimoji="0" lang="en-US" sz="1800" b="0" i="0" u="none" strike="noStrike" cap="none" normalizeH="0" baseline="0" dirty="0" smtClean="0">
                          <a:ln>
                            <a:noFill/>
                          </a:ln>
                          <a:solidFill>
                            <a:schemeClr val="tx1"/>
                          </a:solidFill>
                          <a:effectLst/>
                          <a:latin typeface="Rockwell" pitchFamily="18" charset="0"/>
                          <a:ea typeface="ヒラギノ角ゴ Pro W3" charset="-128"/>
                          <a:sym typeface="Helvetica" pitchFamily="-111" charset="0"/>
                        </a:rPr>
                      </a:br>
                      <a:r>
                        <a:rPr kumimoji="0" lang="en-US" sz="1800" b="1" i="0" u="none" strike="noStrike" cap="none" normalizeH="0" baseline="0" dirty="0" smtClean="0">
                          <a:ln>
                            <a:noFill/>
                          </a:ln>
                          <a:solidFill>
                            <a:schemeClr val="tx1"/>
                          </a:solidFill>
                          <a:effectLst/>
                          <a:latin typeface="Rockwell" pitchFamily="18" charset="0"/>
                          <a:ea typeface="ヒラギノ角ゴ Pro W3" charset="-128"/>
                          <a:sym typeface="Helvetica" pitchFamily="-111" charset="0"/>
                        </a:rPr>
                        <a:t>Felonious Assault</a:t>
                      </a:r>
                      <a:r>
                        <a:rPr kumimoji="0" lang="en-US" sz="1800" b="0" i="0" u="none" strike="noStrike" cap="none" normalizeH="0" baseline="0" dirty="0" smtClean="0">
                          <a:ln>
                            <a:noFill/>
                          </a:ln>
                          <a:solidFill>
                            <a:schemeClr val="tx1"/>
                          </a:solidFill>
                          <a:effectLst/>
                          <a:latin typeface="Rockwell" pitchFamily="18" charset="0"/>
                          <a:ea typeface="ヒラギノ角ゴ Pro W3" charset="-128"/>
                          <a:sym typeface="Helvetica" pitchFamily="-111" charset="0"/>
                        </a:rPr>
                        <a:t/>
                      </a:r>
                      <a:br>
                        <a:rPr kumimoji="0" lang="en-US" sz="1800" b="0" i="0" u="none" strike="noStrike" cap="none" normalizeH="0" baseline="0" dirty="0" smtClean="0">
                          <a:ln>
                            <a:noFill/>
                          </a:ln>
                          <a:solidFill>
                            <a:schemeClr val="tx1"/>
                          </a:solidFill>
                          <a:effectLst/>
                          <a:latin typeface="Rockwell" pitchFamily="18" charset="0"/>
                          <a:ea typeface="ヒラギノ角ゴ Pro W3" charset="-128"/>
                          <a:sym typeface="Helvetica" pitchFamily="-111" charset="0"/>
                        </a:rPr>
                      </a:br>
                      <a:r>
                        <a:rPr kumimoji="0" lang="en-US" sz="1800" b="0" i="0" u="none" strike="noStrike" cap="none" normalizeH="0" baseline="0" dirty="0" smtClean="0">
                          <a:ln>
                            <a:noFill/>
                          </a:ln>
                          <a:solidFill>
                            <a:schemeClr val="tx1"/>
                          </a:solidFill>
                          <a:effectLst/>
                          <a:latin typeface="Rockwell" pitchFamily="18" charset="0"/>
                          <a:ea typeface="ヒラギノ角ゴ Pro W3" charset="-128"/>
                          <a:sym typeface="Helvetica" pitchFamily="-111" charset="0"/>
                        </a:rPr>
                        <a:t>Female Genital Mutilation</a:t>
                      </a:r>
                      <a:br>
                        <a:rPr kumimoji="0" lang="en-US" sz="1800" b="0" i="0" u="none" strike="noStrike" cap="none" normalizeH="0" baseline="0" dirty="0" smtClean="0">
                          <a:ln>
                            <a:noFill/>
                          </a:ln>
                          <a:solidFill>
                            <a:schemeClr val="tx1"/>
                          </a:solidFill>
                          <a:effectLst/>
                          <a:latin typeface="Rockwell" pitchFamily="18" charset="0"/>
                          <a:ea typeface="ヒラギノ角ゴ Pro W3" charset="-128"/>
                          <a:sym typeface="Helvetica" pitchFamily="-111" charset="0"/>
                        </a:rPr>
                      </a:br>
                      <a:r>
                        <a:rPr kumimoji="0" lang="en-US" sz="1800" b="0" i="0" u="none" strike="noStrike" cap="none" normalizeH="0" baseline="0" dirty="0" smtClean="0">
                          <a:ln>
                            <a:noFill/>
                          </a:ln>
                          <a:solidFill>
                            <a:schemeClr val="tx1"/>
                          </a:solidFill>
                          <a:effectLst/>
                          <a:latin typeface="Rockwell" pitchFamily="18" charset="0"/>
                          <a:ea typeface="ヒラギノ角ゴ Pro W3" charset="-128"/>
                          <a:sym typeface="Helvetica" pitchFamily="-111" charset="0"/>
                        </a:rPr>
                        <a:t>Hostage</a:t>
                      </a:r>
                    </a:p>
                  </a:txBody>
                  <a:tcPr marT="45638" marB="45638"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ts val="2000"/>
                        </a:spcBef>
                        <a:spcAft>
                          <a:spcPct val="0"/>
                        </a:spcAft>
                        <a:buClr>
                          <a:schemeClr val="accent1"/>
                        </a:buClr>
                        <a:buSzPct val="75000"/>
                        <a:buFont typeface="Wingdings" pitchFamily="2" charset="2"/>
                        <a:buNone/>
                        <a:tabLst/>
                      </a:pPr>
                      <a:r>
                        <a:rPr kumimoji="0" lang="en-US" sz="1800" b="0" i="0" u="none" strike="noStrike" kern="1200" cap="none" normalizeH="0" baseline="0" dirty="0" smtClean="0">
                          <a:ln>
                            <a:noFill/>
                          </a:ln>
                          <a:solidFill>
                            <a:schemeClr val="tx1"/>
                          </a:solidFill>
                          <a:effectLst/>
                          <a:latin typeface="Rockwell" pitchFamily="18" charset="0"/>
                          <a:ea typeface="ヒラギノ角ゴ Pro W3" charset="-128"/>
                          <a:cs typeface="+mn-cs"/>
                          <a:sym typeface="Helvetica" pitchFamily="-111" charset="0"/>
                        </a:rPr>
                        <a:t>Incest</a:t>
                      </a:r>
                      <a:br>
                        <a:rPr kumimoji="0" lang="en-US" sz="1800" b="0" i="0" u="none" strike="noStrike" kern="1200" cap="none" normalizeH="0" baseline="0" dirty="0" smtClean="0">
                          <a:ln>
                            <a:noFill/>
                          </a:ln>
                          <a:solidFill>
                            <a:schemeClr val="tx1"/>
                          </a:solidFill>
                          <a:effectLst/>
                          <a:latin typeface="Rockwell" pitchFamily="18" charset="0"/>
                          <a:ea typeface="ヒラギノ角ゴ Pro W3" charset="-128"/>
                          <a:cs typeface="+mn-cs"/>
                          <a:sym typeface="Helvetica" pitchFamily="-111" charset="0"/>
                        </a:rPr>
                      </a:br>
                      <a:r>
                        <a:rPr kumimoji="0" lang="en-US" sz="1800" b="0" i="0" u="none" strike="noStrike" kern="1200" cap="none" normalizeH="0" baseline="0" dirty="0" smtClean="0">
                          <a:ln>
                            <a:noFill/>
                          </a:ln>
                          <a:solidFill>
                            <a:schemeClr val="tx1"/>
                          </a:solidFill>
                          <a:effectLst/>
                          <a:latin typeface="Rockwell" pitchFamily="18" charset="0"/>
                          <a:ea typeface="ヒラギノ角ゴ Pro W3" charset="-128"/>
                          <a:cs typeface="+mn-cs"/>
                          <a:sym typeface="Helvetica" pitchFamily="-111" charset="0"/>
                        </a:rPr>
                        <a:t>Involuntary Servitude</a:t>
                      </a:r>
                      <a:br>
                        <a:rPr kumimoji="0" lang="en-US" sz="1800" b="0" i="0" u="none" strike="noStrike" kern="1200" cap="none" normalizeH="0" baseline="0" dirty="0" smtClean="0">
                          <a:ln>
                            <a:noFill/>
                          </a:ln>
                          <a:solidFill>
                            <a:schemeClr val="tx1"/>
                          </a:solidFill>
                          <a:effectLst/>
                          <a:latin typeface="Rockwell" pitchFamily="18" charset="0"/>
                          <a:ea typeface="ヒラギノ角ゴ Pro W3" charset="-128"/>
                          <a:cs typeface="+mn-cs"/>
                          <a:sym typeface="Helvetica" pitchFamily="-111" charset="0"/>
                        </a:rPr>
                      </a:br>
                      <a:r>
                        <a:rPr kumimoji="0" lang="en-US" sz="1800" b="0" i="0" u="none" strike="noStrike" kern="1200" cap="none" normalizeH="0" baseline="0" dirty="0" smtClean="0">
                          <a:ln>
                            <a:noFill/>
                          </a:ln>
                          <a:solidFill>
                            <a:schemeClr val="tx1"/>
                          </a:solidFill>
                          <a:effectLst/>
                          <a:latin typeface="Rockwell" pitchFamily="18" charset="0"/>
                          <a:ea typeface="ヒラギノ角ゴ Pro W3" charset="-128"/>
                          <a:cs typeface="+mn-cs"/>
                          <a:sym typeface="Helvetica" pitchFamily="-111" charset="0"/>
                        </a:rPr>
                        <a:t>Kidnapping</a:t>
                      </a:r>
                      <a:br>
                        <a:rPr kumimoji="0" lang="en-US" sz="1800" b="0" i="0" u="none" strike="noStrike" kern="1200" cap="none" normalizeH="0" baseline="0" dirty="0" smtClean="0">
                          <a:ln>
                            <a:noFill/>
                          </a:ln>
                          <a:solidFill>
                            <a:schemeClr val="tx1"/>
                          </a:solidFill>
                          <a:effectLst/>
                          <a:latin typeface="Rockwell" pitchFamily="18" charset="0"/>
                          <a:ea typeface="ヒラギノ角ゴ Pro W3" charset="-128"/>
                          <a:cs typeface="+mn-cs"/>
                          <a:sym typeface="Helvetica" pitchFamily="-111" charset="0"/>
                        </a:rPr>
                      </a:br>
                      <a:r>
                        <a:rPr kumimoji="0" lang="en-US" sz="1800" b="0" i="0" u="none" strike="noStrike" kern="1200" cap="none" normalizeH="0" baseline="0" dirty="0" smtClean="0">
                          <a:ln>
                            <a:noFill/>
                          </a:ln>
                          <a:solidFill>
                            <a:schemeClr val="tx1"/>
                          </a:solidFill>
                          <a:effectLst/>
                          <a:latin typeface="Rockwell" pitchFamily="18" charset="0"/>
                          <a:ea typeface="ヒラギノ角ゴ Pro W3" charset="-128"/>
                          <a:cs typeface="+mn-cs"/>
                          <a:sym typeface="Helvetica" pitchFamily="-111" charset="0"/>
                        </a:rPr>
                        <a:t>Manslaughter</a:t>
                      </a:r>
                      <a:br>
                        <a:rPr kumimoji="0" lang="en-US" sz="1800" b="0" i="0" u="none" strike="noStrike" kern="1200" cap="none" normalizeH="0" baseline="0" dirty="0" smtClean="0">
                          <a:ln>
                            <a:noFill/>
                          </a:ln>
                          <a:solidFill>
                            <a:schemeClr val="tx1"/>
                          </a:solidFill>
                          <a:effectLst/>
                          <a:latin typeface="Rockwell" pitchFamily="18" charset="0"/>
                          <a:ea typeface="ヒラギノ角ゴ Pro W3" charset="-128"/>
                          <a:cs typeface="+mn-cs"/>
                          <a:sym typeface="Helvetica" pitchFamily="-111" charset="0"/>
                        </a:rPr>
                      </a:br>
                      <a:r>
                        <a:rPr kumimoji="0" lang="en-US" sz="1800" b="0" i="0" u="none" strike="noStrike" kern="1200" cap="none" normalizeH="0" baseline="0" dirty="0" smtClean="0">
                          <a:ln>
                            <a:noFill/>
                          </a:ln>
                          <a:solidFill>
                            <a:schemeClr val="tx1"/>
                          </a:solidFill>
                          <a:effectLst/>
                          <a:latin typeface="Rockwell" pitchFamily="18" charset="0"/>
                          <a:ea typeface="ヒラギノ角ゴ Pro W3" charset="-128"/>
                          <a:cs typeface="+mn-cs"/>
                          <a:sym typeface="Helvetica" pitchFamily="-111" charset="0"/>
                        </a:rPr>
                        <a:t>Murder</a:t>
                      </a:r>
                      <a:br>
                        <a:rPr kumimoji="0" lang="en-US" sz="1800" b="0" i="0" u="none" strike="noStrike" kern="1200" cap="none" normalizeH="0" baseline="0" dirty="0" smtClean="0">
                          <a:ln>
                            <a:noFill/>
                          </a:ln>
                          <a:solidFill>
                            <a:schemeClr val="tx1"/>
                          </a:solidFill>
                          <a:effectLst/>
                          <a:latin typeface="Rockwell" pitchFamily="18" charset="0"/>
                          <a:ea typeface="ヒラギノ角ゴ Pro W3" charset="-128"/>
                          <a:cs typeface="+mn-cs"/>
                          <a:sym typeface="Helvetica" pitchFamily="-111" charset="0"/>
                        </a:rPr>
                      </a:br>
                      <a:r>
                        <a:rPr kumimoji="0" lang="en-US" sz="1800" b="0" i="0" u="none" strike="noStrike" kern="1200" cap="none" normalizeH="0" baseline="0" dirty="0" smtClean="0">
                          <a:ln>
                            <a:noFill/>
                          </a:ln>
                          <a:solidFill>
                            <a:schemeClr val="tx1"/>
                          </a:solidFill>
                          <a:effectLst/>
                          <a:latin typeface="Rockwell" pitchFamily="18" charset="0"/>
                          <a:ea typeface="ヒラギノ角ゴ Pro W3" charset="-128"/>
                          <a:cs typeface="+mn-cs"/>
                          <a:sym typeface="Helvetica" pitchFamily="-111" charset="0"/>
                        </a:rPr>
                        <a:t>Obstruction of Justice</a:t>
                      </a:r>
                      <a:br>
                        <a:rPr kumimoji="0" lang="en-US" sz="1800" b="0" i="0" u="none" strike="noStrike" kern="1200" cap="none" normalizeH="0" baseline="0" dirty="0" smtClean="0">
                          <a:ln>
                            <a:noFill/>
                          </a:ln>
                          <a:solidFill>
                            <a:schemeClr val="tx1"/>
                          </a:solidFill>
                          <a:effectLst/>
                          <a:latin typeface="Rockwell" pitchFamily="18" charset="0"/>
                          <a:ea typeface="ヒラギノ角ゴ Pro W3" charset="-128"/>
                          <a:cs typeface="+mn-cs"/>
                          <a:sym typeface="Helvetica" pitchFamily="-111" charset="0"/>
                        </a:rPr>
                      </a:br>
                      <a:r>
                        <a:rPr kumimoji="0" lang="en-US" sz="1800" b="0" i="0" u="none" strike="noStrike" kern="1200" cap="none" normalizeH="0" baseline="0" dirty="0" smtClean="0">
                          <a:ln>
                            <a:noFill/>
                          </a:ln>
                          <a:solidFill>
                            <a:schemeClr val="tx1"/>
                          </a:solidFill>
                          <a:effectLst/>
                          <a:latin typeface="Rockwell" pitchFamily="18" charset="0"/>
                          <a:ea typeface="ヒラギノ角ゴ Pro W3" charset="-128"/>
                          <a:cs typeface="+mn-cs"/>
                          <a:sym typeface="Helvetica" pitchFamily="-111" charset="0"/>
                        </a:rPr>
                        <a:t>Peonage</a:t>
                      </a:r>
                      <a:br>
                        <a:rPr kumimoji="0" lang="en-US" sz="1800" b="0" i="0" u="none" strike="noStrike" kern="1200" cap="none" normalizeH="0" baseline="0" dirty="0" smtClean="0">
                          <a:ln>
                            <a:noFill/>
                          </a:ln>
                          <a:solidFill>
                            <a:schemeClr val="tx1"/>
                          </a:solidFill>
                          <a:effectLst/>
                          <a:latin typeface="Rockwell" pitchFamily="18" charset="0"/>
                          <a:ea typeface="ヒラギノ角ゴ Pro W3" charset="-128"/>
                          <a:cs typeface="+mn-cs"/>
                          <a:sym typeface="Helvetica" pitchFamily="-111" charset="0"/>
                        </a:rPr>
                      </a:br>
                      <a:r>
                        <a:rPr kumimoji="0" lang="en-US" sz="1800" b="0" i="0" u="none" strike="noStrike" kern="1200" cap="none" normalizeH="0" baseline="0" dirty="0" smtClean="0">
                          <a:ln>
                            <a:noFill/>
                          </a:ln>
                          <a:solidFill>
                            <a:schemeClr val="tx1"/>
                          </a:solidFill>
                          <a:effectLst/>
                          <a:latin typeface="Rockwell" pitchFamily="18" charset="0"/>
                          <a:ea typeface="ヒラギノ角ゴ Pro W3" charset="-128"/>
                          <a:cs typeface="+mn-cs"/>
                          <a:sym typeface="Helvetica" pitchFamily="-111" charset="0"/>
                        </a:rPr>
                        <a:t>Perjury</a:t>
                      </a:r>
                      <a:br>
                        <a:rPr kumimoji="0" lang="en-US" sz="1800" b="0" i="0" u="none" strike="noStrike" kern="1200" cap="none" normalizeH="0" baseline="0" dirty="0" smtClean="0">
                          <a:ln>
                            <a:noFill/>
                          </a:ln>
                          <a:solidFill>
                            <a:schemeClr val="tx1"/>
                          </a:solidFill>
                          <a:effectLst/>
                          <a:latin typeface="Rockwell" pitchFamily="18" charset="0"/>
                          <a:ea typeface="ヒラギノ角ゴ Pro W3" charset="-128"/>
                          <a:cs typeface="+mn-cs"/>
                          <a:sym typeface="Helvetica" pitchFamily="-111" charset="0"/>
                        </a:rPr>
                      </a:br>
                      <a:r>
                        <a:rPr kumimoji="0" lang="en-US" sz="1800" b="0" i="0" u="none" strike="noStrike" kern="1200" cap="none" normalizeH="0" baseline="0" dirty="0" smtClean="0">
                          <a:ln>
                            <a:noFill/>
                          </a:ln>
                          <a:solidFill>
                            <a:schemeClr val="tx1"/>
                          </a:solidFill>
                          <a:effectLst/>
                          <a:latin typeface="Rockwell" pitchFamily="18" charset="0"/>
                          <a:ea typeface="ヒラギノ角ゴ Pro W3" charset="-128"/>
                          <a:cs typeface="+mn-cs"/>
                          <a:sym typeface="Helvetica" pitchFamily="-111" charset="0"/>
                        </a:rPr>
                        <a:t>Prostitution</a:t>
                      </a:r>
                    </a:p>
                    <a:p>
                      <a:pPr marL="0" marR="0" lvl="0" indent="0" algn="l" defTabSz="914400" rtl="0" eaLnBrk="1" fontAlgn="base" latinLnBrk="0" hangingPunct="1">
                        <a:lnSpc>
                          <a:spcPct val="100000"/>
                        </a:lnSpc>
                        <a:spcBef>
                          <a:spcPts val="2000"/>
                        </a:spcBef>
                        <a:spcAft>
                          <a:spcPct val="0"/>
                        </a:spcAft>
                        <a:buClr>
                          <a:schemeClr val="accent1"/>
                        </a:buClr>
                        <a:buSzPct val="75000"/>
                        <a:buFont typeface="Wingdings" pitchFamily="2" charset="2"/>
                        <a:buNone/>
                        <a:tabLst/>
                      </a:pPr>
                      <a:r>
                        <a:rPr kumimoji="0" lang="en-US" sz="1800" b="0" i="0" u="none" strike="noStrike" kern="1200" cap="none" normalizeH="0" baseline="0" dirty="0" smtClean="0">
                          <a:ln>
                            <a:noFill/>
                          </a:ln>
                          <a:solidFill>
                            <a:schemeClr val="tx1"/>
                          </a:solidFill>
                          <a:effectLst/>
                          <a:latin typeface="Rockwell" pitchFamily="18" charset="0"/>
                          <a:ea typeface="ヒラギノ角ゴ Pro W3" charset="-128"/>
                          <a:cs typeface="+mn-cs"/>
                          <a:sym typeface="Helvetica" pitchFamily="-111" charset="0"/>
                        </a:rPr>
                        <a:t>*Fraud in Foreign Labor Contracting Fraud</a:t>
                      </a:r>
                    </a:p>
                    <a:p>
                      <a:pPr marL="0" marR="0" lvl="0" indent="0" algn="l" defTabSz="914400" rtl="0" eaLnBrk="1" fontAlgn="base" latinLnBrk="0" hangingPunct="1">
                        <a:lnSpc>
                          <a:spcPct val="100000"/>
                        </a:lnSpc>
                        <a:spcBef>
                          <a:spcPts val="2000"/>
                        </a:spcBef>
                        <a:spcAft>
                          <a:spcPct val="0"/>
                        </a:spcAft>
                        <a:buClr>
                          <a:schemeClr val="accent1"/>
                        </a:buClr>
                        <a:buSzPct val="75000"/>
                        <a:buFont typeface="Wingdings" pitchFamily="2" charset="2"/>
                        <a:buNone/>
                        <a:tabLst/>
                      </a:pPr>
                      <a:r>
                        <a:rPr kumimoji="0" lang="en-US" sz="1800" b="0" i="0" u="none" strike="noStrike" kern="1200" cap="none" normalizeH="0" baseline="0" dirty="0" smtClean="0">
                          <a:ln>
                            <a:noFill/>
                          </a:ln>
                          <a:solidFill>
                            <a:schemeClr val="tx1"/>
                          </a:solidFill>
                          <a:effectLst/>
                          <a:latin typeface="Rockwell" pitchFamily="18" charset="0"/>
                          <a:ea typeface="ヒラギノ角ゴ Pro W3" charset="-128"/>
                          <a:cs typeface="+mn-cs"/>
                          <a:sym typeface="Helvetica" pitchFamily="-111" charset="0"/>
                        </a:rPr>
                        <a:t>*Stalking</a:t>
                      </a:r>
                    </a:p>
                  </a:txBody>
                  <a:tcPr marT="45638" marB="456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ts val="2000"/>
                        </a:spcBef>
                        <a:spcAft>
                          <a:spcPct val="0"/>
                        </a:spcAft>
                        <a:buClr>
                          <a:schemeClr val="accent1"/>
                        </a:buClr>
                        <a:buSzPct val="75000"/>
                        <a:buFont typeface="Wingdings" pitchFamily="2" charset="2"/>
                        <a:buNone/>
                        <a:tabLst/>
                      </a:pPr>
                      <a:r>
                        <a:rPr kumimoji="0" lang="en-US" sz="1800" b="1" i="0" u="none" strike="noStrike" cap="none" normalizeH="0" baseline="0" dirty="0" smtClean="0">
                          <a:ln>
                            <a:noFill/>
                          </a:ln>
                          <a:solidFill>
                            <a:schemeClr val="tx1"/>
                          </a:solidFill>
                          <a:effectLst/>
                          <a:latin typeface="Rockwell" pitchFamily="18" charset="0"/>
                          <a:ea typeface="ヒラギノ角ゴ Pro W3" charset="-128"/>
                          <a:sym typeface="Helvetica" pitchFamily="-111" charset="0"/>
                        </a:rPr>
                        <a:t>Rape</a:t>
                      </a:r>
                      <a:r>
                        <a:rPr kumimoji="0" lang="en-US" sz="1800" b="0" i="0" u="none" strike="noStrike" cap="none" normalizeH="0" baseline="0" dirty="0" smtClean="0">
                          <a:ln>
                            <a:noFill/>
                          </a:ln>
                          <a:solidFill>
                            <a:schemeClr val="tx1"/>
                          </a:solidFill>
                          <a:effectLst/>
                          <a:latin typeface="Rockwell" pitchFamily="18" charset="0"/>
                          <a:ea typeface="ヒラギノ角ゴ Pro W3" charset="-128"/>
                          <a:sym typeface="Helvetica" pitchFamily="-111" charset="0"/>
                        </a:rPr>
                        <a:t/>
                      </a:r>
                      <a:br>
                        <a:rPr kumimoji="0" lang="en-US" sz="1800" b="0" i="0" u="none" strike="noStrike" cap="none" normalizeH="0" baseline="0" dirty="0" smtClean="0">
                          <a:ln>
                            <a:noFill/>
                          </a:ln>
                          <a:solidFill>
                            <a:schemeClr val="tx1"/>
                          </a:solidFill>
                          <a:effectLst/>
                          <a:latin typeface="Rockwell" pitchFamily="18" charset="0"/>
                          <a:ea typeface="ヒラギノ角ゴ Pro W3" charset="-128"/>
                          <a:sym typeface="Helvetica" pitchFamily="-111" charset="0"/>
                        </a:rPr>
                      </a:br>
                      <a:r>
                        <a:rPr kumimoji="0" lang="en-US" sz="1800" b="1" i="0" u="none" strike="noStrike" cap="none" normalizeH="0" baseline="0" dirty="0" smtClean="0">
                          <a:ln>
                            <a:noFill/>
                          </a:ln>
                          <a:solidFill>
                            <a:schemeClr val="tx1"/>
                          </a:solidFill>
                          <a:effectLst/>
                          <a:latin typeface="Rockwell" pitchFamily="18" charset="0"/>
                          <a:ea typeface="ヒラギノ角ゴ Pro W3" charset="-128"/>
                          <a:sym typeface="Helvetica" pitchFamily="-111" charset="0"/>
                        </a:rPr>
                        <a:t>Sexual Assault</a:t>
                      </a:r>
                      <a:r>
                        <a:rPr kumimoji="0" lang="en-US" sz="1800" b="0" i="0" u="none" strike="noStrike" cap="none" normalizeH="0" baseline="0" dirty="0" smtClean="0">
                          <a:ln>
                            <a:noFill/>
                          </a:ln>
                          <a:solidFill>
                            <a:schemeClr val="tx1"/>
                          </a:solidFill>
                          <a:effectLst/>
                          <a:latin typeface="Rockwell" pitchFamily="18" charset="0"/>
                          <a:ea typeface="ヒラギノ角ゴ Pro W3" charset="-128"/>
                          <a:sym typeface="Helvetica" pitchFamily="-111" charset="0"/>
                        </a:rPr>
                        <a:t/>
                      </a:r>
                      <a:br>
                        <a:rPr kumimoji="0" lang="en-US" sz="1800" b="0" i="0" u="none" strike="noStrike" cap="none" normalizeH="0" baseline="0" dirty="0" smtClean="0">
                          <a:ln>
                            <a:noFill/>
                          </a:ln>
                          <a:solidFill>
                            <a:schemeClr val="tx1"/>
                          </a:solidFill>
                          <a:effectLst/>
                          <a:latin typeface="Rockwell" pitchFamily="18" charset="0"/>
                          <a:ea typeface="ヒラギノ角ゴ Pro W3" charset="-128"/>
                          <a:sym typeface="Helvetica" pitchFamily="-111" charset="0"/>
                        </a:rPr>
                      </a:br>
                      <a:r>
                        <a:rPr kumimoji="0" lang="en-US" sz="1800" b="0" i="0" u="none" strike="noStrike" cap="none" normalizeH="0" baseline="0" dirty="0" smtClean="0">
                          <a:ln>
                            <a:noFill/>
                          </a:ln>
                          <a:solidFill>
                            <a:schemeClr val="tx1"/>
                          </a:solidFill>
                          <a:effectLst/>
                          <a:latin typeface="Rockwell" pitchFamily="18" charset="0"/>
                          <a:ea typeface="ヒラギノ角ゴ Pro W3" charset="-128"/>
                          <a:sym typeface="Helvetica" pitchFamily="-111" charset="0"/>
                        </a:rPr>
                        <a:t>Sexual Exploitation</a:t>
                      </a:r>
                      <a:br>
                        <a:rPr kumimoji="0" lang="en-US" sz="1800" b="0" i="0" u="none" strike="noStrike" cap="none" normalizeH="0" baseline="0" dirty="0" smtClean="0">
                          <a:ln>
                            <a:noFill/>
                          </a:ln>
                          <a:solidFill>
                            <a:schemeClr val="tx1"/>
                          </a:solidFill>
                          <a:effectLst/>
                          <a:latin typeface="Rockwell" pitchFamily="18" charset="0"/>
                          <a:ea typeface="ヒラギノ角ゴ Pro W3" charset="-128"/>
                          <a:sym typeface="Helvetica" pitchFamily="-111" charset="0"/>
                        </a:rPr>
                      </a:br>
                      <a:r>
                        <a:rPr kumimoji="0" lang="en-US" sz="1800" b="0" i="0" u="none" strike="noStrike" cap="none" normalizeH="0" baseline="0" dirty="0" smtClean="0">
                          <a:ln>
                            <a:noFill/>
                          </a:ln>
                          <a:solidFill>
                            <a:schemeClr val="tx1"/>
                          </a:solidFill>
                          <a:effectLst/>
                          <a:latin typeface="Rockwell" pitchFamily="18" charset="0"/>
                          <a:ea typeface="ヒラギノ角ゴ Pro W3" charset="-128"/>
                          <a:sym typeface="Helvetica" pitchFamily="-111" charset="0"/>
                        </a:rPr>
                        <a:t>Slave Trade</a:t>
                      </a:r>
                      <a:br>
                        <a:rPr kumimoji="0" lang="en-US" sz="1800" b="0" i="0" u="none" strike="noStrike" cap="none" normalizeH="0" baseline="0" dirty="0" smtClean="0">
                          <a:ln>
                            <a:noFill/>
                          </a:ln>
                          <a:solidFill>
                            <a:schemeClr val="tx1"/>
                          </a:solidFill>
                          <a:effectLst/>
                          <a:latin typeface="Rockwell" pitchFamily="18" charset="0"/>
                          <a:ea typeface="ヒラギノ角ゴ Pro W3" charset="-128"/>
                          <a:sym typeface="Helvetica" pitchFamily="-111" charset="0"/>
                        </a:rPr>
                      </a:br>
                      <a:r>
                        <a:rPr kumimoji="0" lang="en-US" sz="1800" b="0" i="0" u="none" strike="noStrike" cap="none" normalizeH="0" baseline="0" dirty="0" smtClean="0">
                          <a:ln>
                            <a:noFill/>
                          </a:ln>
                          <a:solidFill>
                            <a:schemeClr val="tx1"/>
                          </a:solidFill>
                          <a:effectLst/>
                          <a:latin typeface="Rockwell" pitchFamily="18" charset="0"/>
                          <a:ea typeface="ヒラギノ角ゴ Pro W3" charset="-128"/>
                          <a:sym typeface="Helvetica" pitchFamily="-111" charset="0"/>
                        </a:rPr>
                        <a:t>Torture</a:t>
                      </a:r>
                      <a:br>
                        <a:rPr kumimoji="0" lang="en-US" sz="1800" b="0" i="0" u="none" strike="noStrike" cap="none" normalizeH="0" baseline="0" dirty="0" smtClean="0">
                          <a:ln>
                            <a:noFill/>
                          </a:ln>
                          <a:solidFill>
                            <a:schemeClr val="tx1"/>
                          </a:solidFill>
                          <a:effectLst/>
                          <a:latin typeface="Rockwell" pitchFamily="18" charset="0"/>
                          <a:ea typeface="ヒラギノ角ゴ Pro W3" charset="-128"/>
                          <a:sym typeface="Helvetica" pitchFamily="-111" charset="0"/>
                        </a:rPr>
                      </a:br>
                      <a:r>
                        <a:rPr kumimoji="0" lang="en-US" sz="1800" b="0" i="0" u="none" strike="noStrike" cap="none" normalizeH="0" baseline="0" dirty="0" smtClean="0">
                          <a:ln>
                            <a:noFill/>
                          </a:ln>
                          <a:solidFill>
                            <a:schemeClr val="tx1"/>
                          </a:solidFill>
                          <a:effectLst/>
                          <a:latin typeface="Rockwell" pitchFamily="18" charset="0"/>
                          <a:ea typeface="ヒラギノ角ゴ Pro W3" charset="-128"/>
                          <a:sym typeface="Helvetica" pitchFamily="-111" charset="0"/>
                        </a:rPr>
                        <a:t>Trafficking</a:t>
                      </a:r>
                      <a:br>
                        <a:rPr kumimoji="0" lang="en-US" sz="1800" b="0" i="0" u="none" strike="noStrike" cap="none" normalizeH="0" baseline="0" dirty="0" smtClean="0">
                          <a:ln>
                            <a:noFill/>
                          </a:ln>
                          <a:solidFill>
                            <a:schemeClr val="tx1"/>
                          </a:solidFill>
                          <a:effectLst/>
                          <a:latin typeface="Rockwell" pitchFamily="18" charset="0"/>
                          <a:ea typeface="ヒラギノ角ゴ Pro W3" charset="-128"/>
                          <a:sym typeface="Helvetica" pitchFamily="-111" charset="0"/>
                        </a:rPr>
                      </a:br>
                      <a:r>
                        <a:rPr kumimoji="0" lang="en-US" sz="1800" b="0" i="0" u="none" strike="noStrike" cap="none" normalizeH="0" baseline="0" dirty="0" smtClean="0">
                          <a:ln>
                            <a:noFill/>
                          </a:ln>
                          <a:solidFill>
                            <a:schemeClr val="tx1"/>
                          </a:solidFill>
                          <a:effectLst/>
                          <a:latin typeface="Rockwell" pitchFamily="18" charset="0"/>
                          <a:ea typeface="ヒラギノ角ゴ Pro W3" charset="-128"/>
                          <a:sym typeface="Helvetica" pitchFamily="-111" charset="0"/>
                        </a:rPr>
                        <a:t>Unlawful Criminal Restraint</a:t>
                      </a:r>
                      <a:br>
                        <a:rPr kumimoji="0" lang="en-US" sz="1800" b="0" i="0" u="none" strike="noStrike" cap="none" normalizeH="0" baseline="0" dirty="0" smtClean="0">
                          <a:ln>
                            <a:noFill/>
                          </a:ln>
                          <a:solidFill>
                            <a:schemeClr val="tx1"/>
                          </a:solidFill>
                          <a:effectLst/>
                          <a:latin typeface="Rockwell" pitchFamily="18" charset="0"/>
                          <a:ea typeface="ヒラギノ角ゴ Pro W3" charset="-128"/>
                          <a:sym typeface="Helvetica" pitchFamily="-111" charset="0"/>
                        </a:rPr>
                      </a:br>
                      <a:r>
                        <a:rPr kumimoji="0" lang="en-US" sz="1800" b="1" i="0" u="none" strike="noStrike" cap="none" normalizeH="0" baseline="0" dirty="0" smtClean="0">
                          <a:ln>
                            <a:noFill/>
                          </a:ln>
                          <a:solidFill>
                            <a:schemeClr val="tx1"/>
                          </a:solidFill>
                          <a:effectLst/>
                          <a:latin typeface="Rockwell" pitchFamily="18" charset="0"/>
                          <a:ea typeface="ヒラギノ角ゴ Pro W3" charset="-128"/>
                          <a:sym typeface="Helvetica" pitchFamily="-111" charset="0"/>
                        </a:rPr>
                        <a:t>Witness Tampering</a:t>
                      </a:r>
                      <a:r>
                        <a:rPr kumimoji="0" lang="en-US" sz="1800" b="0" i="0" u="none" strike="noStrike" cap="none" normalizeH="0" baseline="0" dirty="0" smtClean="0">
                          <a:ln>
                            <a:noFill/>
                          </a:ln>
                          <a:solidFill>
                            <a:schemeClr val="tx1"/>
                          </a:solidFill>
                          <a:effectLst/>
                          <a:latin typeface="Rockwell" pitchFamily="18" charset="0"/>
                          <a:ea typeface="ヒラギノ角ゴ Pro W3" charset="-128"/>
                          <a:sym typeface="Helvetica" pitchFamily="-111" charset="0"/>
                        </a:rPr>
                        <a:t/>
                      </a:r>
                      <a:br>
                        <a:rPr kumimoji="0" lang="en-US" sz="1800" b="0" i="0" u="none" strike="noStrike" cap="none" normalizeH="0" baseline="0" dirty="0" smtClean="0">
                          <a:ln>
                            <a:noFill/>
                          </a:ln>
                          <a:solidFill>
                            <a:schemeClr val="tx1"/>
                          </a:solidFill>
                          <a:effectLst/>
                          <a:latin typeface="Rockwell" pitchFamily="18" charset="0"/>
                          <a:ea typeface="ヒラギノ角ゴ Pro W3" charset="-128"/>
                          <a:sym typeface="Helvetica" pitchFamily="-111" charset="0"/>
                        </a:rPr>
                      </a:br>
                      <a:r>
                        <a:rPr kumimoji="0" lang="en-US" sz="1800" b="1" i="0" u="none" strike="noStrike" cap="none" normalizeH="0" baseline="0" dirty="0" smtClean="0">
                          <a:ln>
                            <a:noFill/>
                          </a:ln>
                          <a:solidFill>
                            <a:schemeClr val="tx1"/>
                          </a:solidFill>
                          <a:effectLst/>
                          <a:latin typeface="Rockwell" pitchFamily="18" charset="0"/>
                          <a:ea typeface="ヒラギノ角ゴ Pro W3" charset="-128"/>
                          <a:sym typeface="Helvetica" pitchFamily="-111" charset="0"/>
                        </a:rPr>
                        <a:t>Other Related Crimes</a:t>
                      </a:r>
                    </a:p>
                  </a:txBody>
                  <a:tcPr marT="45638" marB="45638"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r>
            </a:tbl>
          </a:graphicData>
        </a:graphic>
      </p:graphicFrame>
      <p:pic>
        <p:nvPicPr>
          <p:cNvPr id="11274" name="Picture 10" descr="C:\Users\Aileen\Dropbox (CLSEPA)\CLSEPA Commons\CLS Stationery\2017 NEW Logo and Brand Guidelines\Brand Toolkit\Vertical Logo\Color\Online - RGB\CLSEPA-VerticalLogo-RGB-HighRe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64463" y="5549900"/>
            <a:ext cx="1168400"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Group 4"/>
          <p:cNvGrpSpPr>
            <a:grpSpLocks/>
          </p:cNvGrpSpPr>
          <p:nvPr/>
        </p:nvGrpSpPr>
        <p:grpSpPr bwMode="auto">
          <a:xfrm>
            <a:off x="0" y="0"/>
            <a:ext cx="769938" cy="5911850"/>
            <a:chOff x="0" y="0"/>
            <a:chExt cx="485" cy="3724"/>
          </a:xfrm>
          <a:solidFill>
            <a:srgbClr val="408099"/>
          </a:solidFill>
        </p:grpSpPr>
        <p:sp>
          <p:nvSpPr>
            <p:cNvPr id="13" name="Rectangle 5"/>
            <p:cNvSpPr>
              <a:spLocks noChangeArrowheads="1"/>
            </p:cNvSpPr>
            <p:nvPr/>
          </p:nvSpPr>
          <p:spPr bwMode="auto">
            <a:xfrm>
              <a:off x="0" y="0"/>
              <a:ext cx="485" cy="324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14" name="Rectangle 6"/>
            <p:cNvSpPr>
              <a:spLocks noChangeArrowheads="1"/>
            </p:cNvSpPr>
            <p:nvPr/>
          </p:nvSpPr>
          <p:spPr bwMode="auto">
            <a:xfrm>
              <a:off x="27" y="3273"/>
              <a:ext cx="192" cy="192"/>
            </a:xfrm>
            <a:prstGeom prst="rect">
              <a:avLst/>
            </a:prstGeom>
            <a:solidFill>
              <a:srgbClr val="A73C3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15" name="Rectangle 7"/>
            <p:cNvSpPr>
              <a:spLocks noChangeArrowheads="1"/>
            </p:cNvSpPr>
            <p:nvPr/>
          </p:nvSpPr>
          <p:spPr bwMode="auto">
            <a:xfrm>
              <a:off x="31" y="3532"/>
              <a:ext cx="192" cy="192"/>
            </a:xfrm>
            <a:prstGeom prst="rect">
              <a:avLst/>
            </a:prstGeom>
            <a:solidFill>
              <a:srgbClr val="97993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16" name="Rectangle 8"/>
            <p:cNvSpPr>
              <a:spLocks noChangeArrowheads="1"/>
            </p:cNvSpPr>
            <p:nvPr/>
          </p:nvSpPr>
          <p:spPr bwMode="auto">
            <a:xfrm>
              <a:off x="262" y="3273"/>
              <a:ext cx="192" cy="192"/>
            </a:xfrm>
            <a:prstGeom prst="rect">
              <a:avLst/>
            </a:prstGeom>
            <a:solidFill>
              <a:srgbClr val="F09F4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dirty="0" smtClean="0">
                <a:solidFill>
                  <a:schemeClr val="tx1"/>
                </a:solidFill>
                <a:latin typeface="Arial" pitchFamily="34" charset="0"/>
              </a:endParaRPr>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p:cNvSpPr>
          <p:nvPr>
            <p:ph type="title"/>
          </p:nvPr>
        </p:nvSpPr>
        <p:spPr>
          <a:xfrm>
            <a:off x="1155700" y="484188"/>
            <a:ext cx="7556500" cy="1116012"/>
          </a:xfrm>
        </p:spPr>
        <p:txBody>
          <a:bodyPr/>
          <a:lstStyle/>
          <a:p>
            <a:pPr eaLnBrk="1" hangingPunct="1"/>
            <a:r>
              <a:rPr lang="en-US" altLang="en-US" sz="3200" smtClean="0">
                <a:solidFill>
                  <a:srgbClr val="408099"/>
                </a:solidFill>
              </a:rPr>
              <a:t>‘Substantial Mental or Physical Abuse’ Requirement</a:t>
            </a:r>
          </a:p>
        </p:txBody>
      </p:sp>
      <p:sp>
        <p:nvSpPr>
          <p:cNvPr id="12291" name="Rectangle 3"/>
          <p:cNvSpPr>
            <a:spLocks noGrp="1"/>
          </p:cNvSpPr>
          <p:nvPr>
            <p:ph type="body" idx="1"/>
          </p:nvPr>
        </p:nvSpPr>
        <p:spPr>
          <a:xfrm>
            <a:off x="1155700" y="1685925"/>
            <a:ext cx="7556500" cy="4716463"/>
          </a:xfrm>
        </p:spPr>
        <p:txBody>
          <a:bodyPr/>
          <a:lstStyle/>
          <a:p>
            <a:pPr eaLnBrk="1" hangingPunct="1">
              <a:buClr>
                <a:srgbClr val="408099"/>
              </a:buClr>
            </a:pPr>
            <a:r>
              <a:rPr lang="en-US" altLang="en-US" smtClean="0">
                <a:solidFill>
                  <a:schemeClr val="tx1"/>
                </a:solidFill>
                <a:cs typeface="Helvetica" pitchFamily="34" charset="0"/>
                <a:sym typeface="Helvetica" pitchFamily="34" charset="0"/>
              </a:rPr>
              <a:t>The victim must show that he or she suffered</a:t>
            </a:r>
            <a:r>
              <a:rPr lang="en-US" altLang="en-US" b="1" smtClean="0">
                <a:solidFill>
                  <a:schemeClr val="tx1"/>
                </a:solidFill>
                <a:cs typeface="Helvetica" pitchFamily="34" charset="0"/>
                <a:sym typeface="Helvetica" pitchFamily="34" charset="0"/>
              </a:rPr>
              <a:t> substantial mental or physical abuse.</a:t>
            </a:r>
            <a:endParaRPr lang="en-US" altLang="en-US" smtClean="0">
              <a:solidFill>
                <a:schemeClr val="tx1"/>
              </a:solidFill>
              <a:cs typeface="Helvetica" pitchFamily="34" charset="0"/>
              <a:sym typeface="Helvetica" pitchFamily="34" charset="0"/>
            </a:endParaRPr>
          </a:p>
          <a:p>
            <a:pPr eaLnBrk="1" hangingPunct="1">
              <a:buClr>
                <a:srgbClr val="408099"/>
              </a:buClr>
            </a:pPr>
            <a:r>
              <a:rPr lang="en-US" altLang="en-US" smtClean="0">
                <a:solidFill>
                  <a:schemeClr val="tx1"/>
                </a:solidFill>
                <a:cs typeface="Helvetica" pitchFamily="34" charset="0"/>
                <a:sym typeface="Helvetica" pitchFamily="34" charset="0"/>
              </a:rPr>
              <a:t>No single factor is a prerequisite, nor does the existence of one or more of these factors automatically create a presumption of substantial abuse.</a:t>
            </a:r>
          </a:p>
          <a:p>
            <a:pPr eaLnBrk="1" hangingPunct="1">
              <a:buClr>
                <a:srgbClr val="408099"/>
              </a:buClr>
            </a:pPr>
            <a:r>
              <a:rPr lang="en-US" altLang="en-US" b="1" smtClean="0">
                <a:solidFill>
                  <a:schemeClr val="tx1"/>
                </a:solidFill>
                <a:cs typeface="Helvetica" pitchFamily="34" charset="0"/>
                <a:sym typeface="Helvetica" pitchFamily="34" charset="0"/>
              </a:rPr>
              <a:t>The abuse will be considered in its totality</a:t>
            </a:r>
            <a:r>
              <a:rPr lang="en-US" altLang="en-US" smtClean="0">
                <a:solidFill>
                  <a:schemeClr val="tx1"/>
                </a:solidFill>
                <a:cs typeface="Helvetica" pitchFamily="34" charset="0"/>
                <a:sym typeface="Helvetica" pitchFamily="34" charset="0"/>
              </a:rPr>
              <a:t>; pattern of abuse can meet the standard even when no single incident  rises to the appropriate level</a:t>
            </a:r>
            <a:r>
              <a:rPr lang="en-US" altLang="en-US" smtClean="0">
                <a:solidFill>
                  <a:schemeClr val="tx1"/>
                </a:solidFill>
                <a:sym typeface="Helvetica" pitchFamily="34" charset="0"/>
              </a:rPr>
              <a:t/>
            </a:r>
            <a:br>
              <a:rPr lang="en-US" altLang="en-US" smtClean="0">
                <a:solidFill>
                  <a:schemeClr val="tx1"/>
                </a:solidFill>
                <a:sym typeface="Helvetica" pitchFamily="34" charset="0"/>
              </a:rPr>
            </a:br>
            <a:endParaRPr lang="en-US" altLang="en-US" smtClean="0">
              <a:solidFill>
                <a:schemeClr val="tx1"/>
              </a:solidFill>
              <a:sym typeface="Helvetica" pitchFamily="34" charset="0"/>
            </a:endParaRPr>
          </a:p>
        </p:txBody>
      </p:sp>
      <p:pic>
        <p:nvPicPr>
          <p:cNvPr id="12292" name="Picture 10" descr="C:\Users\Aileen\Dropbox (CLSEPA)\CLSEPA Commons\CLS Stationery\2017 NEW Logo and Brand Guidelines\Brand Toolkit\Vertical Logo\Color\Online - RGB\CLSEPA-VerticalLogo-RGB-HighRe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13663" y="5549900"/>
            <a:ext cx="1168400"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 name="Group 4"/>
          <p:cNvGrpSpPr>
            <a:grpSpLocks/>
          </p:cNvGrpSpPr>
          <p:nvPr/>
        </p:nvGrpSpPr>
        <p:grpSpPr bwMode="auto">
          <a:xfrm>
            <a:off x="0" y="0"/>
            <a:ext cx="769938" cy="5911850"/>
            <a:chOff x="0" y="0"/>
            <a:chExt cx="485" cy="3724"/>
          </a:xfrm>
          <a:solidFill>
            <a:srgbClr val="408099"/>
          </a:solidFill>
        </p:grpSpPr>
        <p:sp>
          <p:nvSpPr>
            <p:cNvPr id="12" name="Rectangle 5"/>
            <p:cNvSpPr>
              <a:spLocks noChangeArrowheads="1"/>
            </p:cNvSpPr>
            <p:nvPr/>
          </p:nvSpPr>
          <p:spPr bwMode="auto">
            <a:xfrm>
              <a:off x="0" y="0"/>
              <a:ext cx="485" cy="324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13" name="Rectangle 6"/>
            <p:cNvSpPr>
              <a:spLocks noChangeArrowheads="1"/>
            </p:cNvSpPr>
            <p:nvPr/>
          </p:nvSpPr>
          <p:spPr bwMode="auto">
            <a:xfrm>
              <a:off x="27" y="3273"/>
              <a:ext cx="192" cy="192"/>
            </a:xfrm>
            <a:prstGeom prst="rect">
              <a:avLst/>
            </a:prstGeom>
            <a:solidFill>
              <a:srgbClr val="A73C3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14" name="Rectangle 7"/>
            <p:cNvSpPr>
              <a:spLocks noChangeArrowheads="1"/>
            </p:cNvSpPr>
            <p:nvPr/>
          </p:nvSpPr>
          <p:spPr bwMode="auto">
            <a:xfrm>
              <a:off x="31" y="3532"/>
              <a:ext cx="192" cy="192"/>
            </a:xfrm>
            <a:prstGeom prst="rect">
              <a:avLst/>
            </a:prstGeom>
            <a:solidFill>
              <a:srgbClr val="97993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smtClean="0">
                <a:solidFill>
                  <a:schemeClr val="tx1"/>
                </a:solidFill>
                <a:latin typeface="Arial" pitchFamily="34" charset="0"/>
              </a:endParaRPr>
            </a:p>
          </p:txBody>
        </p:sp>
        <p:sp>
          <p:nvSpPr>
            <p:cNvPr id="15" name="Rectangle 8"/>
            <p:cNvSpPr>
              <a:spLocks noChangeArrowheads="1"/>
            </p:cNvSpPr>
            <p:nvPr/>
          </p:nvSpPr>
          <p:spPr bwMode="auto">
            <a:xfrm>
              <a:off x="262" y="3273"/>
              <a:ext cx="192" cy="192"/>
            </a:xfrm>
            <a:prstGeom prst="rect">
              <a:avLst/>
            </a:prstGeom>
            <a:solidFill>
              <a:srgbClr val="F09F4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2000"/>
                </a:spcBef>
                <a:buClr>
                  <a:schemeClr val="accent1"/>
                </a:buClr>
                <a:buSzPct val="75000"/>
                <a:buFont typeface="Wingdings" pitchFamily="2" charset="2"/>
                <a:buChar char="n"/>
                <a:defRPr sz="2000">
                  <a:solidFill>
                    <a:srgbClr val="595959"/>
                  </a:solidFill>
                  <a:latin typeface="Rockwell" pitchFamily="18" charset="0"/>
                  <a:ea typeface="ヒラギノ角ゴ Pro W3"/>
                  <a:cs typeface="ヒラギノ角ゴ Pro W3"/>
                </a:defRPr>
              </a:lvl1pPr>
              <a:lvl2pPr marL="742950" indent="-28575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2pPr>
              <a:lvl3pPr marL="11430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3pPr>
              <a:lvl4pPr marL="1600200" indent="-228600" eaLnBrk="0" hangingPunct="0">
                <a:spcBef>
                  <a:spcPts val="600"/>
                </a:spcBef>
                <a:buClr>
                  <a:srgbClr val="B870B8"/>
                </a:buClr>
                <a:buSzPct val="75000"/>
                <a:buFont typeface="Wingdings" pitchFamily="2" charset="2"/>
                <a:buChar char="n"/>
                <a:defRPr>
                  <a:solidFill>
                    <a:srgbClr val="595959"/>
                  </a:solidFill>
                  <a:latin typeface="Rockwell" pitchFamily="18" charset="0"/>
                  <a:ea typeface="ヒラギノ角ゴ Pro W3"/>
                  <a:cs typeface="ヒラギノ角ゴ Pro W3"/>
                </a:defRPr>
              </a:lvl4pPr>
              <a:lvl5pPr marL="2057400" indent="-228600" eaLnBrk="0" hangingPunct="0">
                <a:spcBef>
                  <a:spcPts val="600"/>
                </a:spcBef>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5pPr>
              <a:lvl6pPr marL="25146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6pPr>
              <a:lvl7pPr marL="29718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7pPr>
              <a:lvl8pPr marL="34290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8pPr>
              <a:lvl9pPr marL="3886200" indent="-228600" defTabSz="457200" eaLnBrk="0" fontAlgn="base" hangingPunct="0">
                <a:spcBef>
                  <a:spcPts val="600"/>
                </a:spcBef>
                <a:spcAft>
                  <a:spcPct val="0"/>
                </a:spcAft>
                <a:buClr>
                  <a:schemeClr val="accent1"/>
                </a:buClr>
                <a:buSzPct val="75000"/>
                <a:buFont typeface="Wingdings" pitchFamily="2" charset="2"/>
                <a:buChar char="n"/>
                <a:defRPr>
                  <a:solidFill>
                    <a:srgbClr val="595959"/>
                  </a:solidFill>
                  <a:latin typeface="Rockwell" pitchFamily="18" charset="0"/>
                  <a:ea typeface="ヒラギノ角ゴ Pro W3"/>
                  <a:cs typeface="ヒラギノ角ゴ Pro W3"/>
                </a:defRPr>
              </a:lvl9pPr>
            </a:lstStyle>
            <a:p>
              <a:pPr>
                <a:spcBef>
                  <a:spcPct val="0"/>
                </a:spcBef>
                <a:buClrTx/>
                <a:buSzTx/>
                <a:buFontTx/>
                <a:buNone/>
                <a:defRPr/>
              </a:pPr>
              <a:endParaRPr lang="en-US" altLang="en-US" sz="1800" dirty="0" smtClean="0">
                <a:solidFill>
                  <a:schemeClr val="tx1"/>
                </a:solidFill>
                <a:latin typeface="Arial" pitchFamily="34" charset="0"/>
              </a:endParaRPr>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Advantag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Advantage">
      <a:majorFont>
        <a:latin typeface="Rockwell"/>
        <a:ea typeface="ヒラギノ角ゴ Pro W3"/>
        <a:cs typeface="ヒラギノ角ゴ Pro W3"/>
      </a:majorFont>
      <a:minorFont>
        <a:latin typeface="Rockwell"/>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ea typeface="ヒラギノ角ゴ Pro W3" charset="-128"/>
            <a:cs typeface="ヒラギノ角ゴ Pro W3"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ea typeface="ヒラギノ角ゴ Pro W3" charset="-128"/>
            <a:cs typeface="ヒラギノ角ゴ Pro W3" charset="-128"/>
          </a:defRPr>
        </a:defPPr>
      </a:lstStyle>
    </a:lnDef>
  </a:objectDefaults>
  <a:extraClrSchemeLst>
    <a:extraClrScheme>
      <a:clrScheme name="Advantage 1">
        <a:dk1>
          <a:srgbClr val="000000"/>
        </a:dk1>
        <a:lt1>
          <a:srgbClr val="FFFFFF"/>
        </a:lt1>
        <a:dk2>
          <a:srgbClr val="2B142D"/>
        </a:dk2>
        <a:lt2>
          <a:srgbClr val="C3AFCC"/>
        </a:lt2>
        <a:accent1>
          <a:srgbClr val="663366"/>
        </a:accent1>
        <a:accent2>
          <a:srgbClr val="330F42"/>
        </a:accent2>
        <a:accent3>
          <a:srgbClr val="FFFFFF"/>
        </a:accent3>
        <a:accent4>
          <a:srgbClr val="000000"/>
        </a:accent4>
        <a:accent5>
          <a:srgbClr val="B8ADB8"/>
        </a:accent5>
        <a:accent6>
          <a:srgbClr val="2D0C3B"/>
        </a:accent6>
        <a:hlink>
          <a:srgbClr val="BC5FBC"/>
        </a:hlink>
        <a:folHlink>
          <a:srgbClr val="9775A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1356</TotalTime>
  <Words>1744</Words>
  <Application>Microsoft Office PowerPoint</Application>
  <PresentationFormat>On-screen Show (4:3)</PresentationFormat>
  <Paragraphs>178</Paragraphs>
  <Slides>19</Slides>
  <Notes>16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ヒラギノ角ゴ Pro W3</vt:lpstr>
      <vt:lpstr>Rockwell</vt:lpstr>
      <vt:lpstr>Wingdings</vt:lpstr>
      <vt:lpstr>Calibri</vt:lpstr>
      <vt:lpstr>Helvetica</vt:lpstr>
      <vt:lpstr>ヒラギノ角ゴ ProN W6</vt:lpstr>
      <vt:lpstr>Advantage</vt:lpstr>
      <vt:lpstr>PowerPoint Presentation</vt:lpstr>
      <vt:lpstr>U Nonimmigrant Status: The ‘U Visa’ A Brief Background</vt:lpstr>
      <vt:lpstr>Reasons for the U Visa</vt:lpstr>
      <vt:lpstr>Eligibility Requirements</vt:lpstr>
      <vt:lpstr>Benefits and Limitations</vt:lpstr>
      <vt:lpstr>Benefits and Limitations (cont’d)</vt:lpstr>
      <vt:lpstr>‘Victim’ Requirement</vt:lpstr>
      <vt:lpstr>Qualifying Criminal Activity</vt:lpstr>
      <vt:lpstr>‘Substantial Mental or Physical Abuse’ Requirement</vt:lpstr>
      <vt:lpstr>‘Possess Information’ Requirement</vt:lpstr>
      <vt:lpstr>Helpfulness Requirement</vt:lpstr>
      <vt:lpstr>Application: Establishing Eligibility</vt:lpstr>
      <vt:lpstr>Application: Establishing Eligibility (cont’d)</vt:lpstr>
      <vt:lpstr>Common grounds of inadmissibility</vt:lpstr>
      <vt:lpstr>U visa waiver</vt:lpstr>
      <vt:lpstr>Writing the U-Visa Declaration </vt:lpstr>
      <vt:lpstr>What does a complete U filing look like?</vt:lpstr>
      <vt:lpstr>The Long Road to U Nonimmigrant Status</vt:lpstr>
      <vt:lpstr>Resources</vt:lpstr>
    </vt:vector>
  </TitlesOfParts>
  <Company>Santa Clara University School of Law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 Visa Training</dc:title>
  <dc:creator>Erika Rivera</dc:creator>
  <cp:lastModifiedBy>admin</cp:lastModifiedBy>
  <cp:revision>69</cp:revision>
  <cp:lastPrinted>2016-11-09T15:40:58Z</cp:lastPrinted>
  <dcterms:created xsi:type="dcterms:W3CDTF">2010-12-03T01:54:06Z</dcterms:created>
  <dcterms:modified xsi:type="dcterms:W3CDTF">2017-11-14T22:51:25Z</dcterms:modified>
</cp:coreProperties>
</file>