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19" r:id="rId2"/>
  </p:sldMasterIdLst>
  <p:notesMasterIdLst>
    <p:notesMasterId r:id="rId61"/>
  </p:notesMasterIdLst>
  <p:handoutMasterIdLst>
    <p:handoutMasterId r:id="rId62"/>
  </p:handoutMasterIdLst>
  <p:sldIdLst>
    <p:sldId id="316" r:id="rId3"/>
    <p:sldId id="347" r:id="rId4"/>
    <p:sldId id="416" r:id="rId5"/>
    <p:sldId id="348" r:id="rId6"/>
    <p:sldId id="365" r:id="rId7"/>
    <p:sldId id="417" r:id="rId8"/>
    <p:sldId id="319" r:id="rId9"/>
    <p:sldId id="367" r:id="rId10"/>
    <p:sldId id="368" r:id="rId11"/>
    <p:sldId id="320" r:id="rId12"/>
    <p:sldId id="418" r:id="rId13"/>
    <p:sldId id="409" r:id="rId14"/>
    <p:sldId id="343" r:id="rId15"/>
    <p:sldId id="410" r:id="rId16"/>
    <p:sldId id="419" r:id="rId17"/>
    <p:sldId id="414" r:id="rId18"/>
    <p:sldId id="341" r:id="rId19"/>
    <p:sldId id="370" r:id="rId20"/>
    <p:sldId id="372" r:id="rId21"/>
    <p:sldId id="412" r:id="rId22"/>
    <p:sldId id="411" r:id="rId23"/>
    <p:sldId id="413" r:id="rId24"/>
    <p:sldId id="420" r:id="rId25"/>
    <p:sldId id="407" r:id="rId26"/>
    <p:sldId id="408" r:id="rId27"/>
    <p:sldId id="421" r:id="rId28"/>
    <p:sldId id="342" r:id="rId29"/>
    <p:sldId id="380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90" r:id="rId39"/>
    <p:sldId id="363" r:id="rId40"/>
    <p:sldId id="391" r:id="rId41"/>
    <p:sldId id="392" r:id="rId42"/>
    <p:sldId id="393" r:id="rId43"/>
    <p:sldId id="423" r:id="rId44"/>
    <p:sldId id="358" r:id="rId45"/>
    <p:sldId id="394" r:id="rId46"/>
    <p:sldId id="360" r:id="rId47"/>
    <p:sldId id="415" r:id="rId48"/>
    <p:sldId id="424" r:id="rId49"/>
    <p:sldId id="396" r:id="rId50"/>
    <p:sldId id="397" r:id="rId51"/>
    <p:sldId id="398" r:id="rId52"/>
    <p:sldId id="399" r:id="rId53"/>
    <p:sldId id="425" r:id="rId54"/>
    <p:sldId id="354" r:id="rId55"/>
    <p:sldId id="355" r:id="rId56"/>
    <p:sldId id="402" r:id="rId57"/>
    <p:sldId id="403" r:id="rId58"/>
    <p:sldId id="404" r:id="rId59"/>
    <p:sldId id="426" r:id="rId60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77777"/>
    <a:srgbClr val="3E46E2"/>
    <a:srgbClr val="0232FC"/>
    <a:srgbClr val="0226BE"/>
    <a:srgbClr val="C0BC00"/>
    <a:srgbClr val="8D926E"/>
    <a:srgbClr val="7FAC00"/>
    <a:srgbClr val="737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842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5" d="100"/>
          <a:sy n="55" d="100"/>
        </p:scale>
        <p:origin x="-2880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0D91C19A-8241-4F99-9CF8-1FC2B5E282DE}" type="datetimeFigureOut">
              <a:rPr lang="en-US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F12B5E47-942F-4736-93D1-311720D9E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45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0" hangingPunct="0">
              <a:defRPr sz="1200">
                <a:latin typeface="Arial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0" hangingPunct="0">
              <a:defRPr sz="1200">
                <a:latin typeface="Arial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BAA286C-4018-46FF-8914-9D3413B36FB5}" type="datetimeFigureOut">
              <a:rPr lang="en-US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0" hangingPunct="0">
              <a:defRPr sz="1200">
                <a:latin typeface="Arial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0" hangingPunct="0">
              <a:defRPr sz="1200">
                <a:latin typeface="Arial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E1D241FA-61B5-4C61-9B6D-294D86154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09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630085"/>
            <a:ext cx="8686800" cy="1990004"/>
          </a:xfrm>
        </p:spPr>
        <p:txBody>
          <a:bodyPr anchor="b">
            <a:noAutofit/>
          </a:bodyPr>
          <a:lstStyle>
            <a:lvl1pPr>
              <a:defRPr sz="54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0BE4D0-37B6-40CD-A8EA-66A5AA13FEC1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A35983-13A6-470E-9B49-055040287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C3ADA-E979-45CB-9287-B687BA770892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pPr>
              <a:defRPr/>
            </a:pPr>
            <a:fld id="{60EEF9DD-461C-4DBD-A724-35F400613F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701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81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011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063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78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440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7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10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200">
                <a:latin typeface="Calibri" panose="020F050202020403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25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644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28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399"/>
            <a:ext cx="8915400" cy="1734091"/>
          </a:xfrm>
        </p:spPr>
        <p:txBody>
          <a:bodyPr anchor="b" anchorCtr="0">
            <a:noAutofit/>
          </a:bodyPr>
          <a:lstStyle>
            <a:lvl1pPr algn="ctr">
              <a:defRPr sz="4000" b="0" cap="none" baseline="0"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1C2FC7-A3DB-41CE-A73E-6AB068155E9D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Courier New" panose="02070309020205020404" pitchFamily="49" charset="0"/>
              <a:buChar char="o"/>
              <a:defRPr sz="2200">
                <a:latin typeface="Calibri" panose="020F050202020403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Courier New" panose="02070309020205020404" pitchFamily="49" charset="0"/>
              <a:buChar char="o"/>
              <a:defRPr sz="2200">
                <a:latin typeface="Calibri" panose="020F050202020403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66F4E2-8AD0-4890-B541-783A95AFD9F7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B6195A-B440-4AE3-9E60-11E2053A3D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2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2A8ECB-29AB-4A93-9874-17DF64B5D476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B4CBA-8EB9-4E84-9D41-5A3EF2741B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559987-F36A-4F30-8E50-D52F6338529F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C79C6-6C76-4AC6-9B03-0E86BFA206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801C5-AB26-413A-AB23-157F39E29E06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21E07-691E-4AC6-B5DC-9B8A0B8047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4C5B69-7D09-453C-A701-D2903C894024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3EF3D-E610-4D55-9453-F5B5238E75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6D34D3-61B2-4F98-BDFD-B460CAE11AD0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DFDD05-E729-43C3-89FF-910E6B8120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11C2FC7-A3DB-41CE-A73E-6AB068155E9D}" type="datetime1">
              <a:rPr lang="en-US" smtClean="0"/>
              <a:pPr>
                <a:defRPr/>
              </a:pPr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CAC8146-1E08-4499-B36D-3DE30F87B4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logo_clsep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3" r="69609"/>
          <a:stretch>
            <a:fillRect/>
          </a:stretch>
        </p:blipFill>
        <p:spPr bwMode="auto">
          <a:xfrm>
            <a:off x="7523163" y="5743575"/>
            <a:ext cx="11557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b="0" kern="1200" cap="none" spc="0">
          <a:ln w="13970" cmpd="sng">
            <a:solidFill>
              <a:srgbClr val="FFFFFF"/>
            </a:solidFill>
            <a:prstDash val="solid"/>
          </a:ln>
          <a:solidFill>
            <a:schemeClr val="bg1"/>
          </a:solidFill>
          <a:effectLst/>
          <a:latin typeface="Calibri" panose="020F05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0CA6-7A08-4359-847E-51C5EDCFFC1B}" type="datetimeFigureOut">
              <a:rPr lang="en-US" smtClean="0"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D62D4-80FF-415C-8388-C7E9535E1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6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bi.gov/about-us/cijs/criminal-history-summary-check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SFR.DutyAttorney@ice.dhs.gov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ustice.gov/eoir/engage/eRegistration.ht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ustice.gov/eoir/eoirforms/eoir28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mailto:SFR.DutyAttorney@ice.dhs.gov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f.hhs.gov/programs/orr/resource/requests-for-uac-case-file-informatio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uscis.foia@dhs.go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647666"/>
            <a:ext cx="8686800" cy="2686334"/>
          </a:xfrm>
          <a:noFill/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bg1"/>
                </a:solidFill>
                <a:effectLst/>
              </a:rPr>
              <a:t/>
            </a:r>
            <a:br>
              <a:rPr lang="en-US" dirty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The “Rocket Docket</a:t>
            </a:r>
            <a:r>
              <a:rPr lang="en-US" dirty="0" smtClean="0">
                <a:solidFill>
                  <a:schemeClr val="bg1"/>
                </a:solidFill>
                <a:effectLst/>
              </a:rPr>
              <a:t>”: </a:t>
            </a:r>
            <a:br>
              <a:rPr lang="en-US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Nuts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and Bolts of Immigration Court Practice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 flipV="1">
            <a:off x="696035" y="5333999"/>
            <a:ext cx="7876463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32617" y="5746750"/>
            <a:ext cx="3679825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3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/>
            </a:pPr>
            <a:endParaRPr lang="en-US" altLang="en-US" dirty="0" smtClean="0">
              <a:latin typeface="Rockwell" panose="02060603020205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2573" y="5882185"/>
            <a:ext cx="5281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 Ilyce Shugall, Directing Attorney, Immigration Program</a:t>
            </a:r>
          </a:p>
          <a:p>
            <a:r>
              <a:rPr lang="en-US" dirty="0" smtClean="0"/>
              <a:t>Community Legal Services in East Palo Alto</a:t>
            </a:r>
          </a:p>
        </p:txBody>
      </p:sp>
    </p:spTree>
    <p:extLst>
      <p:ext uri="{BB962C8B-B14F-4D97-AF65-F5344CB8AC3E}">
        <p14:creationId xmlns:p14="http://schemas.microsoft.com/office/powerpoint/2010/main" val="298833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If there is or may be criminal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FBI </a:t>
            </a:r>
            <a:r>
              <a:rPr lang="en-US" dirty="0"/>
              <a:t>background check. </a:t>
            </a:r>
            <a:r>
              <a:rPr lang="en-US" dirty="0" smtClean="0"/>
              <a:t>See,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www.fbi.gov/about-us/cijs/criminal-history-summary-checks</a:t>
            </a:r>
            <a:endParaRPr lang="en-US" dirty="0"/>
          </a:p>
          <a:p>
            <a:r>
              <a:rPr lang="en-US" dirty="0"/>
              <a:t>State criminal background check </a:t>
            </a:r>
          </a:p>
          <a:p>
            <a:r>
              <a:rPr lang="en-US" dirty="0" smtClean="0"/>
              <a:t>Records from court where </a:t>
            </a:r>
            <a:r>
              <a:rPr lang="en-US" dirty="0"/>
              <a:t>criminal proceedings occurred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3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The Notice to Appear (NTA)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Notice to Appear?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notice to appear is the charging document in removal proceedings</a:t>
            </a:r>
          </a:p>
          <a:p>
            <a:r>
              <a:rPr lang="en-US" dirty="0" smtClean="0"/>
              <a:t>It is the document that is served on the client by immigration officials</a:t>
            </a:r>
          </a:p>
          <a:p>
            <a:r>
              <a:rPr lang="en-US" dirty="0" smtClean="0"/>
              <a:t>It is the document that is filed with the immigration court to initiate removal proceedings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0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Factual Allegations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Client’s name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Country of Nationality and Citizenship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Date and place of entry into the 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Alleged acts that form basis for removability or inadmissibility</a:t>
            </a:r>
          </a:p>
          <a:p>
            <a:pPr lvl="1"/>
            <a:r>
              <a:rPr lang="en-US" dirty="0" smtClean="0"/>
              <a:t>Entry into the country without documentation</a:t>
            </a:r>
          </a:p>
          <a:p>
            <a:pPr lvl="1"/>
            <a:r>
              <a:rPr lang="en-US" dirty="0" smtClean="0"/>
              <a:t>Overstay visa</a:t>
            </a:r>
          </a:p>
          <a:p>
            <a:pPr lvl="1"/>
            <a:r>
              <a:rPr lang="en-US" dirty="0" smtClean="0"/>
              <a:t>Criminal grounds</a:t>
            </a:r>
          </a:p>
          <a:p>
            <a:pPr lvl="1"/>
            <a:r>
              <a:rPr lang="en-US" dirty="0" smtClean="0"/>
              <a:t>Fraud allegations</a:t>
            </a:r>
          </a:p>
        </p:txBody>
      </p:sp>
    </p:spTree>
    <p:extLst>
      <p:ext uri="{BB962C8B-B14F-4D97-AF65-F5344CB8AC3E}">
        <p14:creationId xmlns:p14="http://schemas.microsoft.com/office/powerpoint/2010/main" val="334062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of Removability or Inadmissibility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Inadmissibility charges: INA Section 212</a:t>
            </a:r>
          </a:p>
          <a:p>
            <a:r>
              <a:rPr lang="en-US" dirty="0" smtClean="0"/>
              <a:t>Deportability charges: INA Section 237</a:t>
            </a:r>
          </a:p>
          <a:p>
            <a:r>
              <a:rPr lang="en-US" dirty="0" smtClean="0"/>
              <a:t>States the basis for which the government believes client can be removed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5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Master Calendar Hearing (MCH)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9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 players?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Immigration Judge</a:t>
            </a:r>
          </a:p>
          <a:p>
            <a:r>
              <a:rPr lang="en-US" dirty="0" smtClean="0"/>
              <a:t>Court clerk</a:t>
            </a:r>
          </a:p>
          <a:p>
            <a:r>
              <a:rPr lang="en-US" dirty="0" smtClean="0"/>
              <a:t>Interpreter</a:t>
            </a:r>
          </a:p>
          <a:p>
            <a:r>
              <a:rPr lang="en-US" dirty="0" smtClean="0"/>
              <a:t>ICE Trial Attorney (Office of the Chief Counsel)</a:t>
            </a:r>
          </a:p>
          <a:p>
            <a:r>
              <a:rPr lang="en-US" dirty="0" smtClean="0"/>
              <a:t>“Respondent”</a:t>
            </a:r>
          </a:p>
          <a:p>
            <a:r>
              <a:rPr lang="en-US" dirty="0" smtClean="0"/>
              <a:t>Attorney for Respondent</a:t>
            </a:r>
          </a:p>
          <a:p>
            <a:r>
              <a:rPr lang="en-US" dirty="0" smtClean="0"/>
              <a:t>Security 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MCH?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 short procedural hearing, </a:t>
            </a:r>
            <a:r>
              <a:rPr lang="en-US" dirty="0" err="1" smtClean="0"/>
              <a:t>ie</a:t>
            </a:r>
            <a:r>
              <a:rPr lang="en-US" dirty="0" smtClean="0"/>
              <a:t>. a few 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Many Respondents in the courtroom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Introduces the IJ and courtroom to the client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Main purpose: enter pleadings, identify/narrow factual and legal issues, set deadlines for filing apps, motions, briefs, documents and to schedule future hearings.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Can be confidential if warranted (juveniles have the right to a closed hearing)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There may be more than one master calendar hearing before the individual </a:t>
            </a:r>
            <a:r>
              <a:rPr lang="en-US" dirty="0" smtClean="0"/>
              <a:t>(“merits”) hearing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53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 at the MCH?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Continuances for attorney preparation (or for unrepresented people, to find counsel)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Plead to the NTA, state relief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File I-589 in open court if client applying for asylum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Government filing of documents in support of case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riminal conviction documents (if any) by the government</a:t>
            </a:r>
          </a:p>
          <a:p>
            <a:pPr lvl="1"/>
            <a:r>
              <a:rPr lang="en-US" dirty="0" smtClean="0"/>
              <a:t>I-213</a:t>
            </a:r>
          </a:p>
          <a:p>
            <a:pPr lvl="1"/>
            <a:r>
              <a:rPr lang="en-US" dirty="0" smtClean="0"/>
              <a:t>Other identity documents</a:t>
            </a:r>
          </a:p>
          <a:p>
            <a:pPr lvl="1"/>
            <a:r>
              <a:rPr lang="en-US" dirty="0" smtClean="0"/>
              <a:t>Object </a:t>
            </a:r>
            <a:r>
              <a:rPr lang="en-US" dirty="0"/>
              <a:t>if problems with documents: missing data, names, ambiguous conclusions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2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yourself and the client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Research legal issues if applicable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Evaluate strategy and whether worth preserving issues for an appeal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Review charges with your </a:t>
            </a:r>
            <a:r>
              <a:rPr lang="en-US" dirty="0" smtClean="0"/>
              <a:t>client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Expect client to be questioned about any charges that are denied.</a:t>
            </a:r>
          </a:p>
          <a:p>
            <a:pPr lvl="1"/>
            <a:r>
              <a:rPr lang="en-US" dirty="0" smtClean="0"/>
              <a:t>Alienage: Matter of Tang requires some evidence before Respondent is questioned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Prepare client for questions re. birth and criminal history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Asylum clock: review w/client before hearing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Client </a:t>
            </a:r>
            <a:r>
              <a:rPr lang="en-US" dirty="0"/>
              <a:t>must attend all </a:t>
            </a:r>
            <a:r>
              <a:rPr lang="en-US" dirty="0" smtClean="0"/>
              <a:t>hearings, unless </a:t>
            </a:r>
            <a:r>
              <a:rPr lang="en-US" dirty="0"/>
              <a:t>presence is waived by Immigration Judge.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Be prepared to wait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Clients should arrive early, with ID or notice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client moves - File Form EOIR-33 (printed on blue paper) with immigration court within 5 </a:t>
            </a:r>
            <a:r>
              <a:rPr lang="en-US" dirty="0" smtClean="0"/>
              <a:t>days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Review Immigration Court Practice Manual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1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this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Outline the basics of removal defense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De-mystify immigration court proceedings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Prepare attorneys to take cases in removal proceedings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Discuss special considerations for “rocket docket” cases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94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Regarding 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Legal </a:t>
            </a:r>
            <a:r>
              <a:rPr lang="en-US" dirty="0"/>
              <a:t>sufficiency of the evidence and allegations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Admit or concede removability</a:t>
            </a:r>
            <a:r>
              <a:rPr lang="en-US" dirty="0" smtClean="0"/>
              <a:t>?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Different strategies for multiple charges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Withdrawal of prior concessions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Amendments to NTA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4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Compliance with technical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Was NTA properly signed?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Was NTA properly served?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Other technical defect?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71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Pleading Issues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Designating a country for removal </a:t>
            </a:r>
          </a:p>
          <a:p>
            <a:pPr lvl="1"/>
            <a:r>
              <a:rPr lang="en-US" dirty="0" smtClean="0"/>
              <a:t>Never designate in asylum cases</a:t>
            </a:r>
          </a:p>
          <a:p>
            <a:r>
              <a:rPr lang="en-US" dirty="0" smtClean="0"/>
              <a:t>Stating forms of relief: when to do it</a:t>
            </a:r>
          </a:p>
          <a:p>
            <a:r>
              <a:rPr lang="en-US" dirty="0" smtClean="0"/>
              <a:t>Applications for relief filed before IJ determines removability?</a:t>
            </a:r>
          </a:p>
          <a:p>
            <a:r>
              <a:rPr lang="en-US" dirty="0" smtClean="0"/>
              <a:t>Accepting criminal court documents, with or without certifications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54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Motion to Continue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Filing a Motion to Continue, based on need for attorney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Must file at least 15 calendar days in advance of hearing (Immigration Court Practice Manual).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Typical amount of time to request: 60-90 days.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Try to obtain position of the Office of the Chief Counsel prior to filing motion by emailing: </a:t>
            </a:r>
            <a:r>
              <a:rPr lang="en-US" dirty="0" smtClean="0">
                <a:hlinkClick r:id="rId2"/>
              </a:rPr>
              <a:t>SFR.DutyAttorney@ice.dhs.gov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Response time: usually a day. If no response in time, write date of your attempt, and </a:t>
            </a:r>
            <a:r>
              <a:rPr lang="en-US" dirty="0"/>
              <a:t>state </a:t>
            </a:r>
            <a:r>
              <a:rPr lang="en-US" dirty="0" smtClean="0"/>
              <a:t>in your motion that, </a:t>
            </a:r>
            <a:r>
              <a:rPr lang="en-US" dirty="0"/>
              <a:t>as of the time of writing, you had not received a </a:t>
            </a:r>
            <a:r>
              <a:rPr lang="en-US" dirty="0" smtClean="0"/>
              <a:t>response.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5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exchange w/OCC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5206" y="1774209"/>
            <a:ext cx="3541594" cy="435195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Good morning, 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/>
              <a:t>would oppose the motion to continue </a:t>
            </a:r>
            <a:r>
              <a:rPr lang="en-US" dirty="0" smtClean="0"/>
              <a:t>A111 111 111. </a:t>
            </a:r>
            <a:r>
              <a:rPr lang="en-US" dirty="0"/>
              <a:t>At a minimum, you should appear at the master hearing, plead to </a:t>
            </a:r>
            <a:r>
              <a:rPr lang="en-US" dirty="0" smtClean="0"/>
              <a:t>the acknowledge service [sic] </a:t>
            </a:r>
            <a:r>
              <a:rPr lang="en-US" dirty="0"/>
              <a:t>of the NTA and do pleadings and then request time to file relief.  Another option, in your motion to continue you can </a:t>
            </a:r>
            <a:r>
              <a:rPr lang="en-US" dirty="0" smtClean="0"/>
              <a:t>acknowledge </a:t>
            </a:r>
            <a:r>
              <a:rPr lang="en-US" dirty="0"/>
              <a:t>service of the NTA and do written pleadings then I will not oppose the motion to continue but if you </a:t>
            </a:r>
            <a:r>
              <a:rPr lang="en-US" dirty="0" smtClean="0"/>
              <a:t>don’t, </a:t>
            </a:r>
            <a:r>
              <a:rPr lang="en-US" dirty="0"/>
              <a:t>then I do oppose.   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choose not to do written pleadings, please note in your motion to continue that it is opposed. 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Thank you, </a:t>
            </a:r>
            <a:br>
              <a:rPr lang="en-US" dirty="0"/>
            </a:br>
            <a:r>
              <a:rPr lang="en-US" dirty="0"/>
              <a:t>Cynthia A. Gutierrez </a:t>
            </a:r>
            <a:br>
              <a:rPr lang="en-US" dirty="0"/>
            </a:br>
            <a:r>
              <a:rPr lang="en-US" dirty="0"/>
              <a:t>SFR Duty attorney 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smtClean="0"/>
              <a:t>415) </a:t>
            </a:r>
            <a:r>
              <a:rPr lang="en-US" dirty="0"/>
              <a:t>705-1734 </a:t>
            </a:r>
            <a:br>
              <a:rPr lang="en-US" dirty="0"/>
            </a:br>
            <a:r>
              <a:rPr lang="en-US" dirty="0"/>
              <a:t> 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252" y="1774209"/>
            <a:ext cx="458564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Calibri" panose="020F0502020204030204" pitchFamily="34" charset="0"/>
              </a:rPr>
              <a:t>To Whom It May Concern, </a:t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>
                <a:latin typeface="Calibri" panose="020F0502020204030204" pitchFamily="34" charset="0"/>
              </a:rPr>
              <a:t/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>
                <a:latin typeface="Calibri" panose="020F0502020204030204" pitchFamily="34" charset="0"/>
              </a:rPr>
              <a:t>I was recently retained to represent </a:t>
            </a:r>
            <a:r>
              <a:rPr lang="en-US" sz="1500" dirty="0" smtClean="0">
                <a:latin typeface="Calibri" panose="020F0502020204030204" pitchFamily="34" charset="0"/>
              </a:rPr>
              <a:t>Respondent Mary (File </a:t>
            </a:r>
            <a:r>
              <a:rPr lang="en-US" sz="1500" dirty="0">
                <a:latin typeface="Calibri" panose="020F0502020204030204" pitchFamily="34" charset="0"/>
              </a:rPr>
              <a:t>No. </a:t>
            </a:r>
            <a:r>
              <a:rPr lang="en-US" sz="1500" dirty="0" smtClean="0">
                <a:latin typeface="Calibri" panose="020F0502020204030204" pitchFamily="34" charset="0"/>
              </a:rPr>
              <a:t>A111 111 111).</a:t>
            </a:r>
            <a:r>
              <a:rPr lang="en-US" sz="1500" dirty="0">
                <a:latin typeface="Calibri" panose="020F0502020204030204" pitchFamily="34" charset="0"/>
              </a:rPr>
              <a:t> I mailed my EOIR-28 </a:t>
            </a:r>
            <a:r>
              <a:rPr lang="en-US" sz="1500" dirty="0" smtClean="0">
                <a:latin typeface="Calibri" panose="020F0502020204030204" pitchFamily="34" charset="0"/>
              </a:rPr>
              <a:t>form </a:t>
            </a:r>
            <a:r>
              <a:rPr lang="en-US" sz="1500" dirty="0">
                <a:latin typeface="Calibri" panose="020F0502020204030204" pitchFamily="34" charset="0"/>
              </a:rPr>
              <a:t>on Tuesday, and have attached </a:t>
            </a:r>
            <a:r>
              <a:rPr lang="en-US" sz="1500" dirty="0" smtClean="0">
                <a:latin typeface="Calibri" panose="020F0502020204030204" pitchFamily="34" charset="0"/>
              </a:rPr>
              <a:t>it </a:t>
            </a:r>
            <a:r>
              <a:rPr lang="en-US" sz="1500" dirty="0">
                <a:latin typeface="Calibri" panose="020F0502020204030204" pitchFamily="34" charset="0"/>
              </a:rPr>
              <a:t>for your convenience in case </a:t>
            </a:r>
            <a:r>
              <a:rPr lang="en-US" sz="1500" dirty="0" smtClean="0">
                <a:latin typeface="Calibri" panose="020F0502020204030204" pitchFamily="34" charset="0"/>
              </a:rPr>
              <a:t>it had not </a:t>
            </a:r>
            <a:r>
              <a:rPr lang="en-US" sz="1500" dirty="0">
                <a:latin typeface="Calibri" panose="020F0502020204030204" pitchFamily="34" charset="0"/>
              </a:rPr>
              <a:t> yet  been received. </a:t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>
                <a:latin typeface="Calibri" panose="020F0502020204030204" pitchFamily="34" charset="0"/>
              </a:rPr>
              <a:t/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>
                <a:latin typeface="Calibri" panose="020F0502020204030204" pitchFamily="34" charset="0"/>
              </a:rPr>
              <a:t>The Master Calendar Hearing for Respondent </a:t>
            </a:r>
            <a:r>
              <a:rPr lang="en-US" sz="1500" dirty="0" smtClean="0">
                <a:latin typeface="Calibri" panose="020F0502020204030204" pitchFamily="34" charset="0"/>
              </a:rPr>
              <a:t>Mary is </a:t>
            </a:r>
            <a:r>
              <a:rPr lang="en-US" sz="1500" dirty="0">
                <a:latin typeface="Calibri" panose="020F0502020204030204" pitchFamily="34" charset="0"/>
              </a:rPr>
              <a:t>currently scheduled for October 23, 2014.  Before the hearing, I plan to file a Motion to Continue asking for a 60-90 day continuance, as I was retained a week ago and need additional time to become familiar with the case.  I think that SIJS is a possible form of relief for the Respondent.  I am writing to obtain your position on this Motion to Continue.  </a:t>
            </a:r>
            <a:r>
              <a:rPr lang="en-US" sz="1500" dirty="0" smtClean="0">
                <a:latin typeface="Calibri" panose="020F0502020204030204" pitchFamily="34" charset="0"/>
              </a:rPr>
              <a:t>Please advise to the government’s position on the motion.</a:t>
            </a:r>
            <a:r>
              <a:rPr lang="en-US" sz="1500" dirty="0">
                <a:latin typeface="Calibri" panose="020F0502020204030204" pitchFamily="34" charset="0"/>
              </a:rPr>
              <a:t/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 smtClean="0">
                <a:latin typeface="Calibri" panose="020F0502020204030204" pitchFamily="34" charset="0"/>
              </a:rPr>
              <a:t>Thank </a:t>
            </a:r>
            <a:r>
              <a:rPr lang="en-US" sz="1500" dirty="0">
                <a:latin typeface="Calibri" panose="020F0502020204030204" pitchFamily="34" charset="0"/>
              </a:rPr>
              <a:t>you very much for your time. </a:t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>
                <a:latin typeface="Calibri" panose="020F0502020204030204" pitchFamily="34" charset="0"/>
              </a:rPr>
              <a:t/>
            </a:r>
            <a:br>
              <a:rPr lang="en-US" sz="1500" dirty="0">
                <a:latin typeface="Calibri" panose="020F0502020204030204" pitchFamily="34" charset="0"/>
              </a:rPr>
            </a:br>
            <a:r>
              <a:rPr lang="en-US" sz="1500" dirty="0">
                <a:latin typeface="Calibri" panose="020F0502020204030204" pitchFamily="34" charset="0"/>
              </a:rPr>
              <a:t>Best, </a:t>
            </a:r>
          </a:p>
        </p:txBody>
      </p:sp>
    </p:spTree>
    <p:extLst>
      <p:ext uri="{BB962C8B-B14F-4D97-AF65-F5344CB8AC3E}">
        <p14:creationId xmlns:p14="http://schemas.microsoft.com/office/powerpoint/2010/main" val="246962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Individual (“Merits”) Hearing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1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Individual Hearing?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Purpose: Hear the merits of a client’s application for relief or challenge to deportability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Typical forms of relief for client on “rocket docket”: Special Immigrant Juvenile Status (SIJS), Asylum, U-visa, T-visa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Must </a:t>
            </a:r>
            <a:r>
              <a:rPr lang="en-US" dirty="0"/>
              <a:t>file application, proposed exhibits, motions and briefs, and witness lists </a:t>
            </a:r>
            <a:r>
              <a:rPr lang="en-US" dirty="0" smtClean="0"/>
              <a:t>at least 15 days before hearing (assuming IJ is hearing the merits).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Rules rule! INA, CFR, Immigration Court Practice Manual (ICPM)</a:t>
            </a:r>
          </a:p>
          <a:p>
            <a:pPr lvl="1"/>
            <a:r>
              <a:rPr lang="en-US" dirty="0" smtClean="0"/>
              <a:t>Filing Rules in Chapter 3, ICPM</a:t>
            </a:r>
          </a:p>
        </p:txBody>
      </p:sp>
    </p:spTree>
    <p:extLst>
      <p:ext uri="{BB962C8B-B14F-4D97-AF65-F5344CB8AC3E}">
        <p14:creationId xmlns:p14="http://schemas.microsoft.com/office/powerpoint/2010/main" val="139609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to know about the Individual Hearing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Continuances: 30+ days in advance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Documents: 15+ days in advance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Check for special orders of the IJ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Asylum </a:t>
            </a:r>
            <a:r>
              <a:rPr lang="en-US" dirty="0" smtClean="0"/>
              <a:t>applications </a:t>
            </a:r>
            <a:r>
              <a:rPr lang="en-US" dirty="0"/>
              <a:t>must be filed in court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File early in case of deficiency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Give your clients </a:t>
            </a:r>
            <a:r>
              <a:rPr lang="en-US" dirty="0" smtClean="0"/>
              <a:t>earlier deadlines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9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for Relief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Immigration Judge </a:t>
            </a:r>
            <a:r>
              <a:rPr lang="en-US" dirty="0"/>
              <a:t>u</a:t>
            </a:r>
            <a:r>
              <a:rPr lang="en-US" dirty="0" smtClean="0"/>
              <a:t>sually filed sets a call up date for filing</a:t>
            </a:r>
          </a:p>
          <a:p>
            <a:r>
              <a:rPr lang="en-US" dirty="0" smtClean="0"/>
              <a:t>Copy must be sent to Texas Service Center (TSC) with filing fee or IJ fee waiver grant </a:t>
            </a:r>
            <a:r>
              <a:rPr lang="en-US" u="sng" dirty="0" smtClean="0"/>
              <a:t>prior to</a:t>
            </a:r>
            <a:r>
              <a:rPr lang="en-US" dirty="0" smtClean="0"/>
              <a:t> deadline for filing with court</a:t>
            </a:r>
          </a:p>
          <a:p>
            <a:r>
              <a:rPr lang="en-US" dirty="0" smtClean="0"/>
              <a:t>TSC issues receipt and biometrics appointment notice, which includes fingerprinting at Application Support Center (ASC)</a:t>
            </a:r>
          </a:p>
          <a:p>
            <a:r>
              <a:rPr lang="en-US" dirty="0" smtClean="0"/>
              <a:t>Save receipt stamp after client appears at ASC</a:t>
            </a:r>
          </a:p>
          <a:p>
            <a:r>
              <a:rPr lang="en-US" dirty="0" smtClean="0"/>
              <a:t>File fee receipt fee with IJ with the application</a:t>
            </a:r>
          </a:p>
          <a:p>
            <a:pPr lvl="1"/>
            <a:r>
              <a:rPr lang="en-US" dirty="0" smtClean="0"/>
              <a:t>The application is not properly filed without the fee receipt</a:t>
            </a:r>
          </a:p>
          <a:p>
            <a:r>
              <a:rPr lang="en-US" dirty="0" smtClean="0"/>
              <a:t>Note: a lot of this will not apply in unaccompanied minor rocket docket cases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0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Preparing to enter an appearance for the first time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Fingerprinting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Respondent must keep fingerprints up to date</a:t>
            </a:r>
          </a:p>
          <a:p>
            <a:r>
              <a:rPr lang="en-US" dirty="0" smtClean="0"/>
              <a:t>First printing done with biometrics</a:t>
            </a:r>
          </a:p>
          <a:p>
            <a:r>
              <a:rPr lang="en-US" dirty="0" smtClean="0"/>
              <a:t>Prints remain valid for 15 months</a:t>
            </a:r>
          </a:p>
          <a:p>
            <a:r>
              <a:rPr lang="en-US" dirty="0" smtClean="0"/>
              <a:t>Must be renewed at ASC – copy of hearing notice is sufficient to redo</a:t>
            </a:r>
          </a:p>
          <a:p>
            <a:r>
              <a:rPr lang="en-US" dirty="0" smtClean="0"/>
              <a:t>Best practice: send clients to ASC between 90 and 30 days before hearing unless it is clear prints are current (under 15 months old)</a:t>
            </a:r>
          </a:p>
          <a:p>
            <a:r>
              <a:rPr lang="en-US" dirty="0" smtClean="0"/>
              <a:t>If fingerprints are not current, IJ can deny relief based on abandonment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Filing	 Rules/Guidelines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3, ICPM</a:t>
            </a:r>
          </a:p>
          <a:p>
            <a:r>
              <a:rPr lang="en-US" dirty="0" smtClean="0"/>
              <a:t>All documents in English or with translation</a:t>
            </a:r>
          </a:p>
          <a:p>
            <a:r>
              <a:rPr lang="en-US" dirty="0" smtClean="0"/>
              <a:t>8.5 x 11” paper, no videos</a:t>
            </a:r>
          </a:p>
          <a:p>
            <a:r>
              <a:rPr lang="en-US" dirty="0" smtClean="0"/>
              <a:t>Two-hole punched, NOT fastened</a:t>
            </a:r>
          </a:p>
          <a:p>
            <a:r>
              <a:rPr lang="en-US" dirty="0" smtClean="0"/>
              <a:t>Tabbed (w/letters) and paginated with index/exhibit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Order of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letter</a:t>
            </a:r>
          </a:p>
          <a:p>
            <a:r>
              <a:rPr lang="en-US" dirty="0" smtClean="0"/>
              <a:t>Fee Receipt or Fee Waiver</a:t>
            </a:r>
            <a:endParaRPr lang="en-US" dirty="0"/>
          </a:p>
          <a:p>
            <a:r>
              <a:rPr lang="en-US" dirty="0" smtClean="0"/>
              <a:t>Application</a:t>
            </a:r>
          </a:p>
          <a:p>
            <a:r>
              <a:rPr lang="en-US" dirty="0" smtClean="0"/>
              <a:t>Exhibit List and Exhibit (if any yet)</a:t>
            </a:r>
          </a:p>
          <a:p>
            <a:r>
              <a:rPr lang="en-US" dirty="0" smtClean="0"/>
              <a:t>Proof of Service</a:t>
            </a:r>
          </a:p>
          <a:p>
            <a:r>
              <a:rPr lang="en-US" dirty="0" smtClean="0"/>
              <a:t>ICPM: Rule 3.3(c)(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Note: use caption pages!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4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Filing supporting documents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Letter</a:t>
            </a:r>
          </a:p>
          <a:p>
            <a:r>
              <a:rPr lang="en-US" dirty="0" smtClean="0"/>
              <a:t>Witness List (with any motions and proposed orders re telephonic app)</a:t>
            </a:r>
          </a:p>
          <a:p>
            <a:r>
              <a:rPr lang="en-US" dirty="0" smtClean="0"/>
              <a:t>Cover page (Pleading style)</a:t>
            </a:r>
          </a:p>
          <a:p>
            <a:r>
              <a:rPr lang="en-US" dirty="0" smtClean="0"/>
              <a:t>Table of Contents/Exhibit List</a:t>
            </a:r>
          </a:p>
          <a:p>
            <a:r>
              <a:rPr lang="en-US" dirty="0" smtClean="0"/>
              <a:t>Exhibits (paginated, with section tabs)</a:t>
            </a:r>
          </a:p>
          <a:p>
            <a:r>
              <a:rPr lang="en-US" dirty="0" smtClean="0"/>
              <a:t>Proof of Service</a:t>
            </a:r>
          </a:p>
        </p:txBody>
      </p:sp>
    </p:spTree>
    <p:extLst>
      <p:ext uri="{BB962C8B-B14F-4D97-AF65-F5344CB8AC3E}">
        <p14:creationId xmlns:p14="http://schemas.microsoft.com/office/powerpoint/2010/main" val="31750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to submit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eclaration of client in nearly all cases</a:t>
            </a:r>
          </a:p>
          <a:p>
            <a:r>
              <a:rPr lang="en-US" dirty="0" smtClean="0"/>
              <a:t>Declarations of witnesses are usually helpful</a:t>
            </a:r>
          </a:p>
          <a:p>
            <a:r>
              <a:rPr lang="en-US" dirty="0" smtClean="0"/>
              <a:t>Equity documents relevant to discretionary applications: GMC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Rehabilitation evidence usually necessary, especially if prior negative act is acknowledged by letter writer</a:t>
            </a:r>
          </a:p>
          <a:p>
            <a:r>
              <a:rPr lang="en-US" dirty="0" smtClean="0"/>
              <a:t>Corroboration required under REAL ID Act for asylum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country conditions – important to make a record, especially on asylum cases or in showing hardship</a:t>
            </a:r>
          </a:p>
          <a:p>
            <a:r>
              <a:rPr lang="en-US" dirty="0" smtClean="0"/>
              <a:t>Children as witnesses: can write letters, usually best not to have them testify unless old enough to understand context</a:t>
            </a:r>
          </a:p>
          <a:p>
            <a:r>
              <a:rPr lang="en-US" dirty="0" smtClean="0"/>
              <a:t>Review documents carefully: errors on tax returns; false info on employment documents,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8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Subpoenas: file early and use template in manual (ICPM Rule 4.20)</a:t>
            </a:r>
          </a:p>
          <a:p>
            <a:r>
              <a:rPr lang="en-US" dirty="0" smtClean="0"/>
              <a:t>Motion for telephonic appearance of experts: supply  CV and/or statement; file early</a:t>
            </a:r>
          </a:p>
          <a:p>
            <a:r>
              <a:rPr lang="en-US" dirty="0" smtClean="0"/>
              <a:t>Pre-hearing statement: usually needed only if complicated legal issues, e.g., asylum one-year rule</a:t>
            </a:r>
          </a:p>
          <a:p>
            <a:r>
              <a:rPr lang="en-US" dirty="0" smtClean="0"/>
              <a:t>Witness list: Rule 3.3(g) of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6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Criminal Conviction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optional, not mandatory (ICPM Rule 3.3(f))</a:t>
            </a:r>
          </a:p>
          <a:p>
            <a:r>
              <a:rPr lang="en-US" dirty="0" smtClean="0"/>
              <a:t>Is convenient, but use only to your advantage</a:t>
            </a:r>
          </a:p>
          <a:p>
            <a:r>
              <a:rPr lang="en-US" dirty="0" smtClean="0"/>
              <a:t>Court documents should be certified</a:t>
            </a:r>
          </a:p>
          <a:p>
            <a:r>
              <a:rPr lang="en-US" dirty="0" smtClean="0"/>
              <a:t>Make sure client is familiar with own criminal history including arrests and convictions</a:t>
            </a:r>
          </a:p>
          <a:p>
            <a:r>
              <a:rPr lang="en-US" dirty="0" smtClean="0"/>
              <a:t>Make sure to do FBI and California </a:t>
            </a:r>
            <a:r>
              <a:rPr lang="en-US" dirty="0" err="1" smtClean="0"/>
              <a:t>DoJ</a:t>
            </a:r>
            <a:r>
              <a:rPr lang="en-US" dirty="0" smtClean="0"/>
              <a:t> background check ahead, and get court docs and police reports, if possible</a:t>
            </a:r>
          </a:p>
          <a:p>
            <a:pPr lvl="1"/>
            <a:r>
              <a:rPr lang="en-US" dirty="0" smtClean="0"/>
              <a:t>Do not file police reports with the court unless they help your client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09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a Pre-Trial brief?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ordered by  judge, not required</a:t>
            </a:r>
          </a:p>
          <a:p>
            <a:r>
              <a:rPr lang="en-US" dirty="0" smtClean="0"/>
              <a:t>Strategic decision</a:t>
            </a:r>
          </a:p>
          <a:p>
            <a:r>
              <a:rPr lang="en-US" dirty="0" smtClean="0"/>
              <a:t>May be helpful to show client meets all elements of application</a:t>
            </a:r>
          </a:p>
          <a:p>
            <a:r>
              <a:rPr lang="en-US" dirty="0" smtClean="0"/>
              <a:t>May also highlight a case’s weakness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53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Hearing Proceedings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ICPM Rule 4.16</a:t>
            </a:r>
          </a:p>
          <a:p>
            <a:r>
              <a:rPr lang="en-US" dirty="0" smtClean="0"/>
              <a:t>Note when IJ is on record or not – or ask</a:t>
            </a:r>
          </a:p>
          <a:p>
            <a:r>
              <a:rPr lang="en-US" dirty="0" smtClean="0"/>
              <a:t>Trying calling ICE trial attorney a few days before hearing to try to narrow issues</a:t>
            </a:r>
          </a:p>
          <a:p>
            <a:r>
              <a:rPr lang="en-US" dirty="0" smtClean="0"/>
              <a:t>Don’t talk over the IJ</a:t>
            </a:r>
          </a:p>
          <a:p>
            <a:r>
              <a:rPr lang="en-US" dirty="0" smtClean="0"/>
              <a:t>Motion practice, ICPM, Chapter 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1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Step 1: Register with the Executive Office for Immigration Review (EOIR)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Online </a:t>
            </a:r>
            <a:r>
              <a:rPr lang="en-US" dirty="0"/>
              <a:t>at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www.justice.gov/eoir/engage/eRegistration.htm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After receipt of email, bring photo ID to Immigration Court:</a:t>
            </a:r>
          </a:p>
          <a:p>
            <a:pPr lvl="1"/>
            <a:r>
              <a:rPr lang="en-US" dirty="0" smtClean="0"/>
              <a:t>100 Montgomery Street, 7</a:t>
            </a:r>
            <a:r>
              <a:rPr lang="en-US" baseline="30000" dirty="0" smtClean="0"/>
              <a:t>th</a:t>
            </a:r>
            <a:r>
              <a:rPr lang="en-US" dirty="0" smtClean="0"/>
              <a:t> Floor, </a:t>
            </a:r>
          </a:p>
          <a:p>
            <a:pPr lvl="1"/>
            <a:r>
              <a:rPr lang="en-US" dirty="0" smtClean="0"/>
              <a:t>Monday- Friday from 8:30-11:30 or 1:30-3:30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You will receive another email with your EOIR ID.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hearing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to the public, except asylum, juveniles, and VAWA</a:t>
            </a:r>
          </a:p>
          <a:p>
            <a:r>
              <a:rPr lang="en-US" dirty="0" smtClean="0"/>
              <a:t>Witnesses can be excluded</a:t>
            </a:r>
          </a:p>
          <a:p>
            <a:r>
              <a:rPr lang="en-US" dirty="0" smtClean="0"/>
              <a:t>Others can too – discuss with client</a:t>
            </a:r>
          </a:p>
          <a:p>
            <a:r>
              <a:rPr lang="en-US" dirty="0" smtClean="0"/>
              <a:t>Always bring your calendar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3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Objections to DHS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for time to review new documents</a:t>
            </a:r>
          </a:p>
          <a:p>
            <a:r>
              <a:rPr lang="en-US" dirty="0" smtClean="0"/>
              <a:t>If too much to review, ask for continuance</a:t>
            </a:r>
          </a:p>
          <a:p>
            <a:r>
              <a:rPr lang="en-US" dirty="0" smtClean="0"/>
              <a:t>Object to criminal court conviction documents if not certified</a:t>
            </a:r>
          </a:p>
          <a:p>
            <a:r>
              <a:rPr lang="en-US" dirty="0" smtClean="0"/>
              <a:t>Object to police records – but risk officer being brought in (rare)</a:t>
            </a:r>
          </a:p>
          <a:p>
            <a:r>
              <a:rPr lang="en-US" dirty="0" smtClean="0"/>
              <a:t>Federal rules of evidence just a 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Preparing Clients and Witnesses for Individual Hearing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prepare your witnesses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Identify witnesses, including experts if necessary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Each witness should write a declaration, affidavit, or letter of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Help witnesses draft documents and review all documents to ensure no contradictions or inconsistencies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Prepare witness for direct and cross-examination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Qualifications might be challenged by trial attorney if witness is expert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166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witnesses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in advance for cross examination</a:t>
            </a:r>
          </a:p>
          <a:p>
            <a:r>
              <a:rPr lang="en-US" dirty="0" smtClean="0"/>
              <a:t>Review any documents filed by government witnesses</a:t>
            </a:r>
          </a:p>
          <a:p>
            <a:r>
              <a:rPr lang="en-US" dirty="0" smtClean="0"/>
              <a:t>File motions for production of prior statements of government witness</a:t>
            </a:r>
          </a:p>
          <a:p>
            <a:r>
              <a:rPr lang="en-US" dirty="0" smtClean="0"/>
              <a:t>Oppose telephonic testimony if it may be prejudicial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48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prepare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Prepare list of questions/outline of topics that might come up in court and review with client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Take notes and review with client before the hearing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Start early, one meeting might not be enough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Create a written timeline if client has hard time remembering dates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Stress importance of not answering question if client doesn’t know answer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Practice cross-examination – leading questions, questions in a hostile tone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Try to ascertain the reputation of trial attorney in advance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1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for Unaccompanied Minors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most cases, the child will not have to present the case before the immigration judge</a:t>
            </a:r>
          </a:p>
          <a:p>
            <a:r>
              <a:rPr lang="en-US" dirty="0" smtClean="0"/>
              <a:t>Children who meet the federal definition of “Unaccompanied Alien Child” are eligible to apply for asylum with the asylum office</a:t>
            </a:r>
          </a:p>
          <a:p>
            <a:r>
              <a:rPr lang="en-US" dirty="0" smtClean="0"/>
              <a:t>SIJS cases often terminated, and the child applies affirmatively before USCIS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84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After the Individual Hearing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a case is granted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final order instructions</a:t>
            </a:r>
          </a:p>
          <a:p>
            <a:r>
              <a:rPr lang="en-US" dirty="0" err="1" smtClean="0"/>
              <a:t>Infopass</a:t>
            </a:r>
            <a:r>
              <a:rPr lang="en-US" dirty="0" smtClean="0"/>
              <a:t> appointment</a:t>
            </a:r>
          </a:p>
          <a:p>
            <a:r>
              <a:rPr lang="en-US" dirty="0" smtClean="0"/>
              <a:t>Receive Alien Registration Card (if applicable)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After relief </a:t>
            </a:r>
            <a:r>
              <a:rPr lang="en-US" dirty="0" smtClean="0"/>
              <a:t>is denied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Reserve appeal on the record, make sure IJ order reflects that</a:t>
            </a:r>
          </a:p>
          <a:p>
            <a:r>
              <a:rPr lang="en-US" dirty="0" smtClean="0"/>
              <a:t>If voluntary departure granted, post bond within 5 business days</a:t>
            </a:r>
          </a:p>
          <a:p>
            <a:pPr lvl="1"/>
            <a:r>
              <a:rPr lang="en-US" dirty="0" smtClean="0"/>
              <a:t>Unlikely in rocket docket cases</a:t>
            </a:r>
          </a:p>
          <a:p>
            <a:r>
              <a:rPr lang="en-US" dirty="0" smtClean="0"/>
              <a:t>Inform client of right to appeal immediately</a:t>
            </a:r>
          </a:p>
          <a:p>
            <a:r>
              <a:rPr lang="en-US" dirty="0" smtClean="0"/>
              <a:t>Appeal due AT the Board of Immigration Appeal (BIA) in 30 days</a:t>
            </a:r>
          </a:p>
          <a:p>
            <a:r>
              <a:rPr lang="en-US" dirty="0" smtClean="0"/>
              <a:t>File by overnight private carrier (</a:t>
            </a:r>
            <a:r>
              <a:rPr lang="en-US" dirty="0" err="1" smtClean="0"/>
              <a:t>ie</a:t>
            </a:r>
            <a:r>
              <a:rPr lang="en-US" dirty="0" smtClean="0"/>
              <a:t>. FedEx) well in advance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File an E-28 with Immigration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Form </a:t>
            </a:r>
            <a:r>
              <a:rPr lang="en-US" dirty="0"/>
              <a:t>is online: </a:t>
            </a:r>
            <a:r>
              <a:rPr lang="en-US" dirty="0">
                <a:hlinkClick r:id="rId2"/>
              </a:rPr>
              <a:t>http://www.justice.gov/eoir/eoirforms/eoir28.pdf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Must </a:t>
            </a:r>
            <a:r>
              <a:rPr lang="en-US" dirty="0"/>
              <a:t>include EOIR ID number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Print </a:t>
            </a:r>
            <a:r>
              <a:rPr lang="en-US" dirty="0"/>
              <a:t>on green paper, double-sided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file the E-28 at the beginning of the </a:t>
            </a:r>
            <a:r>
              <a:rPr lang="en-US" dirty="0" smtClean="0"/>
              <a:t>hearing (though not ideal)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You must service the Office of the Chief Counsel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5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no appeal filed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IJ order becomes the final order after 30 appeal period expires, or if right to appeal is waived</a:t>
            </a:r>
          </a:p>
          <a:p>
            <a:r>
              <a:rPr lang="en-US" dirty="0" smtClean="0"/>
              <a:t>Motion to reopen would be due 90 days after IJ, but not if overstay voluntary departure (or not if appeal filed)</a:t>
            </a:r>
          </a:p>
          <a:p>
            <a:r>
              <a:rPr lang="en-US" dirty="0" smtClean="0"/>
              <a:t>Motion to reconsider due 30 days after IJ decision (but not if appeal filed)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7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appeal filed 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IJ order is stayed</a:t>
            </a:r>
          </a:p>
          <a:p>
            <a:r>
              <a:rPr lang="en-US" dirty="0" smtClean="0"/>
              <a:t>Respondent does not need to depart on either removal order or voluntary departure (as long as bond is paid)</a:t>
            </a:r>
          </a:p>
          <a:p>
            <a:r>
              <a:rPr lang="en-US" dirty="0" smtClean="0"/>
              <a:t>Status continues during appeal</a:t>
            </a:r>
          </a:p>
          <a:p>
            <a:r>
              <a:rPr lang="en-US" dirty="0" smtClean="0"/>
              <a:t>CANNOT depart during appeal or appeal is deemed withdrawn</a:t>
            </a:r>
          </a:p>
          <a:p>
            <a:r>
              <a:rPr lang="en-US" dirty="0" smtClean="0"/>
              <a:t>All motions go to 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1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Special considerations for unaccompanied </a:t>
            </a:r>
            <a:r>
              <a:rPr lang="en-US" dirty="0">
                <a:solidFill>
                  <a:schemeClr val="bg1"/>
                </a:solidFill>
                <a:effectLst/>
              </a:rPr>
              <a:t>m</a:t>
            </a:r>
            <a:r>
              <a:rPr lang="en-US" dirty="0" smtClean="0">
                <a:solidFill>
                  <a:schemeClr val="bg1"/>
                </a:solidFill>
                <a:effectLst/>
              </a:rPr>
              <a:t>inors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30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Pre-SIJS Self-Petition Approval: Terminating Removal Proceedings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Must have the predicate order from the juvenile court and have filed Form I-360 with USCIS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Email Office of the Chief Counsel to get government position on motion to terminate proceedings: </a:t>
            </a:r>
            <a:r>
              <a:rPr lang="en-US" dirty="0" smtClean="0">
                <a:hlinkClick r:id="rId2"/>
              </a:rPr>
              <a:t>SFR.DutyAttorney@ice.dhs.gov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If OCC agrees, submit joint or unopposed motion to terminate removal proceedings without prejudice to IJ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If OCC declines to state a position, file motion to terminate removal proceedings without prejudice to IJ without stating a position of the government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Benefit: Client can file SIJS petition and residency applications with USCIS and avoid adversarial court setting of residency hearing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0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SIJS Self-petition Approval: Terminating Removal Proceedings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Follow same instructions as for pre-SIJS approval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Add approval notice for Form I-360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Benefit: Client can submit residency application to USCIS and avoid adversarial court setting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Depending on the Court calendar, it is sometimes quicker to file in Immigration Court.  Discuss with your client.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8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deemed “UAC” may file affirmatively despite being in removal proceedings</a:t>
            </a:r>
          </a:p>
          <a:p>
            <a:r>
              <a:rPr lang="en-US" dirty="0" smtClean="0"/>
              <a:t>Immigration </a:t>
            </a:r>
            <a:r>
              <a:rPr lang="en-US" dirty="0"/>
              <a:t>judge should grant continuance or administrative closure while affirmative asylum application pending</a:t>
            </a:r>
          </a:p>
          <a:p>
            <a:r>
              <a:rPr lang="en-US" dirty="0"/>
              <a:t>If the asylum office does not approve the case, the child has a second opportunity to present the case to the </a:t>
            </a:r>
            <a:r>
              <a:rPr lang="en-US" dirty="0" smtClean="0"/>
              <a:t>judge</a:t>
            </a:r>
          </a:p>
          <a:p>
            <a:r>
              <a:rPr lang="en-US" dirty="0" smtClean="0"/>
              <a:t>People on the family docket must present cases to the immigration judge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5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U-visas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USCIS can adjudicate a U visa</a:t>
            </a:r>
          </a:p>
          <a:p>
            <a:r>
              <a:rPr lang="en-US" dirty="0" smtClean="0"/>
              <a:t>Immigration judges are likely to administratively close removal proceedings once a U visa is filed</a:t>
            </a:r>
          </a:p>
          <a:p>
            <a:r>
              <a:rPr lang="en-US" dirty="0" smtClean="0"/>
              <a:t>Once U visa approved or U visa wait list letter received, immigration judges are terminating removal proceedings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8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T-visas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USCIS can adjudicate T visas</a:t>
            </a:r>
          </a:p>
          <a:p>
            <a:r>
              <a:rPr lang="en-US" dirty="0"/>
              <a:t>Immigration judges are likely to administratively close removal proceedings once a </a:t>
            </a:r>
            <a:r>
              <a:rPr lang="en-US" dirty="0" smtClean="0"/>
              <a:t>T </a:t>
            </a:r>
            <a:r>
              <a:rPr lang="en-US" dirty="0"/>
              <a:t>visa is filed</a:t>
            </a:r>
          </a:p>
          <a:p>
            <a:r>
              <a:rPr lang="en-US" dirty="0"/>
              <a:t>Once </a:t>
            </a:r>
            <a:r>
              <a:rPr lang="en-US" dirty="0" smtClean="0"/>
              <a:t>T </a:t>
            </a:r>
            <a:r>
              <a:rPr lang="en-US" dirty="0"/>
              <a:t>visa </a:t>
            </a:r>
            <a:r>
              <a:rPr lang="en-US" dirty="0" smtClean="0"/>
              <a:t>approved, </a:t>
            </a:r>
            <a:r>
              <a:rPr lang="en-US" dirty="0"/>
              <a:t>immigration judges are terminating removal proceedings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34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Any questions?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8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Get Background Information on your client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1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Immigration Court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Immigration Court file</a:t>
            </a:r>
          </a:p>
          <a:p>
            <a:pPr lvl="1"/>
            <a:r>
              <a:rPr lang="en-US" dirty="0" smtClean="0"/>
              <a:t>Request to review file at the court (you must first submit Form E-28 with immigration court) </a:t>
            </a:r>
          </a:p>
          <a:p>
            <a:pPr lvl="1"/>
            <a:r>
              <a:rPr lang="en-US" dirty="0" smtClean="0"/>
              <a:t>Do FOIA request with EOIR to receive copies of documents</a:t>
            </a:r>
          </a:p>
          <a:p>
            <a:pPr lvl="2"/>
            <a:r>
              <a:rPr lang="en-US" dirty="0" smtClean="0"/>
              <a:t>Generally takes one to two months</a:t>
            </a:r>
          </a:p>
          <a:p>
            <a:pPr lvl="1"/>
            <a:r>
              <a:rPr lang="en-US" dirty="0" smtClean="0"/>
              <a:t>Can listen to recorded transcripts of any previous appearances</a:t>
            </a:r>
          </a:p>
          <a:p>
            <a:pPr lvl="2"/>
            <a:r>
              <a:rPr lang="en-US" dirty="0" smtClean="0"/>
              <a:t>Obtain copy of CD or, if it is an old case, tapes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4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of Refugee Resettlement (ORR)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If an unaccompanied minor was </a:t>
            </a:r>
            <a:r>
              <a:rPr lang="en-US" dirty="0"/>
              <a:t>detained by immigration, its likely </a:t>
            </a:r>
            <a:r>
              <a:rPr lang="en-US" dirty="0" smtClean="0"/>
              <a:t>he or she was in </a:t>
            </a:r>
            <a:r>
              <a:rPr lang="en-US" dirty="0"/>
              <a:t>the custody of ORR.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Submit a request: </a:t>
            </a:r>
            <a:r>
              <a:rPr lang="en-US" dirty="0">
                <a:hlinkClick r:id="rId2"/>
              </a:rPr>
              <a:t>http://www.acf.hhs.gov/programs/orr/resource/requests-for-uac-case-file-information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Can take 4 weeks to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7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 of Information (FOIA) Request with USCIS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Form G-639 (signed and </a:t>
            </a:r>
            <a:r>
              <a:rPr lang="en-US" dirty="0" smtClean="0"/>
              <a:t>notarized or signed with declaration of identity)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Include Form G-28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equest </a:t>
            </a:r>
            <a:r>
              <a:rPr lang="en-US" dirty="0"/>
              <a:t>expedited </a:t>
            </a:r>
            <a:r>
              <a:rPr lang="en-US" dirty="0" smtClean="0"/>
              <a:t>process when client is in removal proceedings</a:t>
            </a:r>
          </a:p>
          <a:p>
            <a:pPr lvl="1"/>
            <a:r>
              <a:rPr lang="en-US" dirty="0" smtClean="0"/>
              <a:t>(Track 3 process): </a:t>
            </a:r>
            <a:r>
              <a:rPr lang="en-US" dirty="0"/>
              <a:t>email </a:t>
            </a:r>
            <a:r>
              <a:rPr lang="en-US" dirty="0">
                <a:hlinkClick r:id="rId2"/>
              </a:rPr>
              <a:t>uscis.foia@dhs.gov</a:t>
            </a:r>
            <a:r>
              <a:rPr lang="en-US" dirty="0"/>
              <a:t> and include copy of NTA and Hearing Notice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Can take 6 weeks or </a:t>
            </a:r>
            <a:r>
              <a:rPr lang="en-US" dirty="0" smtClean="0"/>
              <a:t>more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You will receive a CD of client’s file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50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SEPA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lemental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CLSEPA Theme</Template>
  <TotalTime>11930</TotalTime>
  <Words>2552</Words>
  <Application>Microsoft Office PowerPoint</Application>
  <PresentationFormat>On-screen Show (4:3)</PresentationFormat>
  <Paragraphs>297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0" baseType="lpstr">
      <vt:lpstr>CLSEPA Theme</vt:lpstr>
      <vt:lpstr>Custom Design</vt:lpstr>
      <vt:lpstr>      The “Rocket Docket”:  Nuts and Bolts of Immigration Court Practice</vt:lpstr>
      <vt:lpstr>Objectives of this training</vt:lpstr>
      <vt:lpstr>Preparing to enter an appearance for the first time</vt:lpstr>
      <vt:lpstr>Step 1: Register with the Executive Office for Immigration Review (EOIR)</vt:lpstr>
      <vt:lpstr>Step 2: File an E-28 with Immigration Court</vt:lpstr>
      <vt:lpstr>Get Background Information on your client</vt:lpstr>
      <vt:lpstr>Immigration Court File</vt:lpstr>
      <vt:lpstr>Office of Refugee Resettlement (ORR) File</vt:lpstr>
      <vt:lpstr>Freedom of Information (FOIA) Request with USCIS</vt:lpstr>
      <vt:lpstr>If there is or may be criminal history</vt:lpstr>
      <vt:lpstr>The Notice to Appear (NTA)</vt:lpstr>
      <vt:lpstr>What is a Notice to Appear?</vt:lpstr>
      <vt:lpstr>Factual Allegations</vt:lpstr>
      <vt:lpstr>Charge of Removability or Inadmissibility</vt:lpstr>
      <vt:lpstr>Master Calendar Hearing (MCH)</vt:lpstr>
      <vt:lpstr>Who are the players?</vt:lpstr>
      <vt:lpstr>What is the MCH?</vt:lpstr>
      <vt:lpstr>What happens at the MCH?</vt:lpstr>
      <vt:lpstr>Preparing yourself and the client</vt:lpstr>
      <vt:lpstr>Considerations Regarding NTA</vt:lpstr>
      <vt:lpstr>Compliance with technical requirements</vt:lpstr>
      <vt:lpstr>Other Pleading Issues </vt:lpstr>
      <vt:lpstr>Motion to Continue</vt:lpstr>
      <vt:lpstr>Filing a Motion to Continue, based on need for attorney preparation</vt:lpstr>
      <vt:lpstr>Sample exchange w/OCC</vt:lpstr>
      <vt:lpstr>Individual (“Merits”) Hearing</vt:lpstr>
      <vt:lpstr>What is the Individual Hearing?</vt:lpstr>
      <vt:lpstr>Other things to know about the Individual Hearing</vt:lpstr>
      <vt:lpstr>Applications for Relief </vt:lpstr>
      <vt:lpstr>Fingerprinting </vt:lpstr>
      <vt:lpstr>Filing  Rules/Guidelines</vt:lpstr>
      <vt:lpstr>Application: Order of documents</vt:lpstr>
      <vt:lpstr>Filing supporting documents </vt:lpstr>
      <vt:lpstr>Documents to submit</vt:lpstr>
      <vt:lpstr>Other documents</vt:lpstr>
      <vt:lpstr>Other filings</vt:lpstr>
      <vt:lpstr>Criminal Conviction Chart</vt:lpstr>
      <vt:lpstr>File a Pre-Trial brief?</vt:lpstr>
      <vt:lpstr>Individual Hearing Proceedings</vt:lpstr>
      <vt:lpstr>At the hearing </vt:lpstr>
      <vt:lpstr>Objections to DHS Evidence</vt:lpstr>
      <vt:lpstr>Preparing Clients and Witnesses for Individual Hearing</vt:lpstr>
      <vt:lpstr>How to prepare your witnesses</vt:lpstr>
      <vt:lpstr>Government witnesses </vt:lpstr>
      <vt:lpstr>How to prepare clients</vt:lpstr>
      <vt:lpstr>Note for Unaccompanied Minors</vt:lpstr>
      <vt:lpstr>After the Individual Hearing</vt:lpstr>
      <vt:lpstr>When a case is granted</vt:lpstr>
      <vt:lpstr>After relief is denied</vt:lpstr>
      <vt:lpstr>If no appeal filed</vt:lpstr>
      <vt:lpstr>If appeal filed on time</vt:lpstr>
      <vt:lpstr>Special considerations for unaccompanied minors</vt:lpstr>
      <vt:lpstr>Pre-SIJS Self-Petition Approval: Terminating Removal Proceedings</vt:lpstr>
      <vt:lpstr>Post SIJS Self-petition Approval: Terminating Removal Proceedings  </vt:lpstr>
      <vt:lpstr>Asylum</vt:lpstr>
      <vt:lpstr>U-visas</vt:lpstr>
      <vt:lpstr>T-visas</vt:lpstr>
      <vt:lpstr>Any questions?</vt:lpstr>
    </vt:vector>
  </TitlesOfParts>
  <Company>Santa Clara University School of Law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 Visa Training</dc:title>
  <dc:creator>Erika Rivera</dc:creator>
  <cp:lastModifiedBy>Joyce Song</cp:lastModifiedBy>
  <cp:revision>181</cp:revision>
  <cp:lastPrinted>2014-07-02T18:00:20Z</cp:lastPrinted>
  <dcterms:created xsi:type="dcterms:W3CDTF">2010-12-03T01:54:06Z</dcterms:created>
  <dcterms:modified xsi:type="dcterms:W3CDTF">2014-12-08T20:07:49Z</dcterms:modified>
</cp:coreProperties>
</file>