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6" r:id="rId1"/>
    <p:sldMasterId id="2147483819" r:id="rId2"/>
  </p:sldMasterIdLst>
  <p:notesMasterIdLst>
    <p:notesMasterId r:id="rId26"/>
  </p:notesMasterIdLst>
  <p:handoutMasterIdLst>
    <p:handoutMasterId r:id="rId27"/>
  </p:handoutMasterIdLst>
  <p:sldIdLst>
    <p:sldId id="316" r:id="rId3"/>
    <p:sldId id="317" r:id="rId4"/>
    <p:sldId id="319" r:id="rId5"/>
    <p:sldId id="342" r:id="rId6"/>
    <p:sldId id="321" r:id="rId7"/>
    <p:sldId id="322" r:id="rId8"/>
    <p:sldId id="323" r:id="rId9"/>
    <p:sldId id="324" r:id="rId10"/>
    <p:sldId id="326" r:id="rId11"/>
    <p:sldId id="328" r:id="rId12"/>
    <p:sldId id="329" r:id="rId13"/>
    <p:sldId id="330" r:id="rId14"/>
    <p:sldId id="332" r:id="rId15"/>
    <p:sldId id="343" r:id="rId16"/>
    <p:sldId id="333" r:id="rId17"/>
    <p:sldId id="341" r:id="rId18"/>
    <p:sldId id="335" r:id="rId19"/>
    <p:sldId id="336" r:id="rId20"/>
    <p:sldId id="337" r:id="rId21"/>
    <p:sldId id="338" r:id="rId22"/>
    <p:sldId id="339" r:id="rId23"/>
    <p:sldId id="340" r:id="rId24"/>
    <p:sldId id="344" r:id="rId2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7777"/>
    <a:srgbClr val="3E46E2"/>
    <a:srgbClr val="0232FC"/>
    <a:srgbClr val="0226BE"/>
    <a:srgbClr val="C0BC00"/>
    <a:srgbClr val="8D926E"/>
    <a:srgbClr val="7FAC00"/>
    <a:srgbClr val="737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754" y="-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0D91C19A-8241-4F99-9CF8-1FC2B5E282DE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12B5E47-942F-4736-93D1-311720D9E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45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BAA286C-4018-46FF-8914-9D3413B36FB5}" type="datetimeFigureOut">
              <a:rPr lang="en-US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1D241FA-61B5-4C61-9B6D-294D86154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09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of March 12, 2015, U.S. Department of Justice filed a motion for emergency stay of injunction with the Court of Appeals for the 5</a:t>
            </a:r>
            <a:r>
              <a:rPr lang="en-US" baseline="30000" dirty="0" smtClean="0"/>
              <a:t>th</a:t>
            </a:r>
            <a:r>
              <a:rPr lang="en-US" dirty="0" smtClean="0"/>
              <a:t> Circuit, but case could go up to Supreme Court.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D241FA-61B5-4C61-9B6D-294D861546E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36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630085"/>
            <a:ext cx="8686800" cy="1990004"/>
          </a:xfrm>
        </p:spPr>
        <p:txBody>
          <a:bodyPr anchor="b">
            <a:noAutofit/>
          </a:bodyPr>
          <a:lstStyle>
            <a:lvl1pPr>
              <a:defRPr sz="54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0BE4D0-37B6-40CD-A8EA-66A5AA13FEC1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35983-13A6-470E-9B49-0550402879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5C3ADA-E979-45CB-9287-B687BA770892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pPr>
              <a:defRPr/>
            </a:pPr>
            <a:fld id="{60EEF9DD-461C-4DBD-A724-35F400613F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01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81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011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063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88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40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7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0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25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44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399"/>
            <a:ext cx="8915400" cy="1734091"/>
          </a:xfrm>
        </p:spPr>
        <p:txBody>
          <a:bodyPr anchor="b" anchorCtr="0">
            <a:noAutofit/>
          </a:bodyPr>
          <a:lstStyle>
            <a:lvl1pPr algn="ctr">
              <a:defRPr sz="4000" b="0" cap="none" baseline="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C2FC7-A3DB-41CE-A73E-6AB068155E9D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6F4E2-8AD0-4890-B541-783A95AFD9F7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6195A-B440-4AE3-9E60-11E2053A3D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2A8ECB-29AB-4A93-9874-17DF64B5D476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B4CBA-8EB9-4E84-9D41-5A3EF2741B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559987-F36A-4F30-8E50-D52F6338529F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C79C6-6C76-4AC6-9B03-0E86BFA206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E801C5-AB26-413A-AB23-157F39E29E06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21E07-691E-4AC6-B5DC-9B8A0B8047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4C5B69-7D09-453C-A701-D2903C894024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3EF3D-E610-4D55-9453-F5B5238E75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D34D3-61B2-4F98-BDFD-B460CAE11AD0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FDD05-E729-43C3-89FF-910E6B8120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1C2FC7-A3DB-41CE-A73E-6AB068155E9D}" type="datetime1">
              <a:rPr lang="en-US" smtClean="0"/>
              <a:pPr>
                <a:defRPr/>
              </a:pPr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AC8146-1E08-4499-B36D-3DE30F87B4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logo_clsep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3" r="69609"/>
          <a:stretch>
            <a:fillRect/>
          </a:stretch>
        </p:blipFill>
        <p:spPr bwMode="auto">
          <a:xfrm>
            <a:off x="7523163" y="5743575"/>
            <a:ext cx="11557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Courier New" panose="02070309020205020404" pitchFamily="49" charset="0"/>
        <a:buChar char="o"/>
        <a:defRPr sz="22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30CA6-7A08-4359-847E-51C5EDCFFC1B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62D4-80FF-415C-8388-C7E9535E1E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405742"/>
            <a:ext cx="8915400" cy="1734091"/>
          </a:xfrm>
        </p:spPr>
        <p:txBody>
          <a:bodyPr/>
          <a:lstStyle/>
          <a:p>
            <a:r>
              <a:rPr lang="en-US" dirty="0" smtClean="0"/>
              <a:t>Deferred Action for Childhood Arrivals (DACA) Training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2617" y="5746750"/>
            <a:ext cx="3679825" cy="11112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3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en-US" altLang="en-US" dirty="0" smtClean="0">
                <a:latin typeface="Rockwell" panose="02060603020205020403" pitchFamily="18" charset="0"/>
              </a:rPr>
              <a:t>Presented by: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en-US" altLang="en-US" dirty="0" smtClean="0">
                <a:latin typeface="Rockwell" panose="02060603020205020403" pitchFamily="18" charset="0"/>
              </a:rPr>
              <a:t>Mariam Kelly</a:t>
            </a:r>
            <a:endParaRPr lang="en-US" altLang="en-US" dirty="0" smtClean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3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Age and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of Birth Certificate with Certified English translation</a:t>
            </a:r>
          </a:p>
          <a:p>
            <a:r>
              <a:rPr lang="en-US" dirty="0"/>
              <a:t>Copy of Passport from Applicant’s country of citizenship</a:t>
            </a:r>
          </a:p>
          <a:p>
            <a:r>
              <a:rPr lang="en-US" dirty="0"/>
              <a:t>Other government-issued photo identification, such as </a:t>
            </a:r>
            <a:r>
              <a:rPr lang="en-US" i="1" dirty="0" err="1"/>
              <a:t>Matricula</a:t>
            </a:r>
            <a:r>
              <a:rPr lang="en-US" i="1" dirty="0"/>
              <a:t> Consular</a:t>
            </a:r>
          </a:p>
          <a:p>
            <a:r>
              <a:rPr lang="en-US" dirty="0"/>
              <a:t>Student Identification card (issued by school, with photo)</a:t>
            </a:r>
          </a:p>
          <a:p>
            <a:endParaRPr lang="en-US" dirty="0"/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85" y="4084128"/>
            <a:ext cx="30575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767" y="4023008"/>
            <a:ext cx="2743200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01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Educational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of High School Diploma</a:t>
            </a:r>
          </a:p>
          <a:p>
            <a:r>
              <a:rPr lang="en-US" dirty="0"/>
              <a:t>Copy of school transcript (if still in high school)</a:t>
            </a:r>
          </a:p>
          <a:p>
            <a:r>
              <a:rPr lang="en-US" dirty="0"/>
              <a:t>Copy of GED Equivalency Certificate</a:t>
            </a:r>
          </a:p>
          <a:p>
            <a:r>
              <a:rPr lang="en-US" dirty="0"/>
              <a:t>Proof of enrollment in GED program (personalized letter from program proving enrollment, copy of class schedule with Applicant’s name and date)</a:t>
            </a:r>
          </a:p>
          <a:p>
            <a:r>
              <a:rPr lang="en-US" dirty="0"/>
              <a:t>Proof of enrollment in classes to build skills for GED (i.e. English as a Second Language classes)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Continuous Physical Presence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transcripts, report cards, schedules, awards, certificates, ID cards, class photos with names/dates</a:t>
            </a:r>
          </a:p>
          <a:p>
            <a:r>
              <a:rPr lang="en-US" dirty="0"/>
              <a:t>Medical records: vaccination records, log of doctor visits, hospital stays, dental records, prescriptions in client’s name</a:t>
            </a:r>
          </a:p>
          <a:p>
            <a:r>
              <a:rPr lang="en-US" dirty="0"/>
              <a:t>Tax returns (so long as Applicant’s name appears somewhere)</a:t>
            </a:r>
          </a:p>
          <a:p>
            <a:r>
              <a:rPr lang="en-US" dirty="0"/>
              <a:t>Bills, receipts, tickets, photo badges, dated photographs</a:t>
            </a:r>
          </a:p>
          <a:p>
            <a:r>
              <a:rPr lang="en-US" dirty="0"/>
              <a:t>If nothing else available: affidavits, declarations from trusted sources, social media (i.e. location check-ins)</a:t>
            </a:r>
          </a:p>
          <a:p>
            <a:r>
              <a:rPr lang="en-US" dirty="0"/>
              <a:t>If any absence from US: provide details in </a:t>
            </a:r>
            <a:r>
              <a:rPr lang="en-US" dirty="0" smtClean="0"/>
              <a:t>addendum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Simple DACA vs. Complex DACA: </a:t>
            </a:r>
            <a:br>
              <a:rPr lang="en-US" sz="3200" dirty="0" smtClean="0">
                <a:latin typeface="Calibri" panose="020F0502020204030204" pitchFamily="34" charset="0"/>
              </a:rPr>
            </a:br>
            <a:r>
              <a:rPr lang="en-US" sz="3200" dirty="0" smtClean="0">
                <a:latin typeface="Calibri" panose="020F0502020204030204" pitchFamily="34" charset="0"/>
              </a:rPr>
              <a:t>What will you see at a clinic?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Cases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Tend to be done </a:t>
            </a:r>
            <a:r>
              <a:rPr lang="en-US" sz="2000" dirty="0" smtClean="0"/>
              <a:t>in groups</a:t>
            </a:r>
            <a:r>
              <a:rPr lang="en-US" sz="2000" i="1" dirty="0" smtClean="0"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(clinics/workshops) </a:t>
            </a:r>
            <a:r>
              <a:rPr lang="en-US" sz="2000" dirty="0">
                <a:latin typeface="Calibri" panose="020F0502020204030204" pitchFamily="34" charset="0"/>
              </a:rPr>
              <a:t>or </a:t>
            </a:r>
            <a:r>
              <a:rPr lang="en-US" sz="2000" i="1" dirty="0">
                <a:latin typeface="Calibri" panose="020F0502020204030204" pitchFamily="34" charset="0"/>
              </a:rPr>
              <a:t>pro 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Clean record, no immigration violations, no former deportation order, no contact with Immigration and Customs Enforcement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Fairly straightforward, high grant rate, are usually processed quicker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Complex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Arrest history: juvenile arrest, minor arrest as an adult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Immigration violations: outstanding removal order, expedited removal at the U.S. border, voluntary departure but never departed, possible immigration fraud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Gaps in physical presence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Needs individualized, ongoing representation in event of additional Request for Evidence (RFE)  by USCIS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</a:rPr>
              <a:t>Requires Supervisory Review at USCIS (6 months or more to process)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DACA Renewal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DACA Renewal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new Form I-821D allowing for renewal applications was issued by USCIS in June 2014</a:t>
            </a:r>
          </a:p>
          <a:p>
            <a:r>
              <a:rPr lang="en-US" dirty="0"/>
              <a:t>DACA Renewal applicants </a:t>
            </a:r>
            <a:r>
              <a:rPr lang="en-US" dirty="0" smtClean="0"/>
              <a:t>should file for renewal 120-150 days before expiration of DACA</a:t>
            </a:r>
          </a:p>
          <a:p>
            <a:pPr lvl="1"/>
            <a:r>
              <a:rPr lang="en-US" dirty="0" smtClean="0"/>
              <a:t>Okay to accommodate late-filers, but they should send application out via Express Mail as soon as possible</a:t>
            </a:r>
            <a:endParaRPr lang="en-US" dirty="0"/>
          </a:p>
          <a:p>
            <a:r>
              <a:rPr lang="en-US" dirty="0"/>
              <a:t>USCIS said it will make every effort to process renewal applications as timely as possible, if made within 120 days of expiration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46823" y="541290"/>
            <a:ext cx="7917053" cy="605121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What to Look for on Renewal Applicant’s Previous Employment Authorization Card?</a:t>
            </a:r>
          </a:p>
        </p:txBody>
      </p:sp>
      <p:pic>
        <p:nvPicPr>
          <p:cNvPr id="21509" name="Picture 2" descr="http://www.uscis.gov/sites/default/files/images/Newest%20EAD%20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1519546"/>
            <a:ext cx="62738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4005263" y="3101975"/>
            <a:ext cx="1400175" cy="463550"/>
          </a:xfrm>
          <a:prstGeom prst="rect">
            <a:avLst/>
          </a:prstGeom>
          <a:solidFill>
            <a:schemeClr val="tx1">
              <a:alpha val="0"/>
            </a:schemeClr>
          </a:solidFill>
          <a:ln w="158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1511" name="Straight Arrow Connector 3"/>
          <p:cNvCxnSpPr>
            <a:cxnSpLocks noChangeShapeType="1"/>
            <a:stCxn id="21512" idx="3"/>
          </p:cNvCxnSpPr>
          <p:nvPr/>
        </p:nvCxnSpPr>
        <p:spPr bwMode="auto">
          <a:xfrm>
            <a:off x="1909763" y="2558495"/>
            <a:ext cx="2095500" cy="63555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709613" y="2189163"/>
            <a:ext cx="1200150" cy="7386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>
                <a:latin typeface="Calibri" panose="020F0502020204030204" pitchFamily="34" charset="0"/>
              </a:rPr>
              <a:t>Alien Registration </a:t>
            </a:r>
          </a:p>
          <a:p>
            <a:pPr eaLnBrk="1" hangingPunct="1">
              <a:defRPr/>
            </a:pPr>
            <a:r>
              <a:rPr lang="en-US" altLang="en-US" sz="1400" dirty="0" smtClean="0">
                <a:latin typeface="Calibri" panose="020F0502020204030204" pitchFamily="34" charset="0"/>
              </a:rPr>
              <a:t>Number (A#)</a:t>
            </a:r>
          </a:p>
        </p:txBody>
      </p:sp>
      <p:sp>
        <p:nvSpPr>
          <p:cNvPr id="21513" name="Rectangle 17"/>
          <p:cNvSpPr>
            <a:spLocks noChangeArrowheads="1"/>
          </p:cNvSpPr>
          <p:nvPr/>
        </p:nvSpPr>
        <p:spPr bwMode="auto">
          <a:xfrm>
            <a:off x="4175125" y="4678363"/>
            <a:ext cx="2282825" cy="268287"/>
          </a:xfrm>
          <a:prstGeom prst="rect">
            <a:avLst/>
          </a:prstGeom>
          <a:solidFill>
            <a:schemeClr val="tx1">
              <a:alpha val="0"/>
            </a:schemeClr>
          </a:solidFill>
          <a:ln w="158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1514" name="Straight Arrow Connector 18"/>
          <p:cNvCxnSpPr>
            <a:cxnSpLocks noChangeShapeType="1"/>
          </p:cNvCxnSpPr>
          <p:nvPr/>
        </p:nvCxnSpPr>
        <p:spPr bwMode="auto">
          <a:xfrm>
            <a:off x="1909763" y="4305300"/>
            <a:ext cx="2265362" cy="64135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5" name="TextBox 21"/>
          <p:cNvSpPr txBox="1">
            <a:spLocks noChangeArrowheads="1"/>
          </p:cNvSpPr>
          <p:nvPr/>
        </p:nvSpPr>
        <p:spPr bwMode="auto">
          <a:xfrm>
            <a:off x="272144" y="4065588"/>
            <a:ext cx="1637620" cy="7386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I-765 </a:t>
            </a:r>
            <a:r>
              <a:rPr lang="en-US" alt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Q. 11 </a:t>
            </a:r>
            <a:r>
              <a:rPr lang="en-US" alt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When DACA was granted: </a:t>
            </a:r>
            <a:r>
              <a:rPr lang="en-US" alt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 </a:t>
            </a:r>
            <a:r>
              <a:rPr lang="en-US" alt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Valid from </a:t>
            </a:r>
            <a:r>
              <a:rPr lang="en-US" alt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date</a:t>
            </a: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516" name="Rectangle 22"/>
          <p:cNvSpPr>
            <a:spLocks noChangeArrowheads="1"/>
          </p:cNvSpPr>
          <p:nvPr/>
        </p:nvSpPr>
        <p:spPr bwMode="auto">
          <a:xfrm>
            <a:off x="5405438" y="3333750"/>
            <a:ext cx="531812" cy="220663"/>
          </a:xfrm>
          <a:prstGeom prst="rect">
            <a:avLst/>
          </a:prstGeom>
          <a:solidFill>
            <a:schemeClr val="tx1">
              <a:alpha val="0"/>
            </a:schemeClr>
          </a:solidFill>
          <a:ln w="158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1517" name="Straight Arrow Connector 23"/>
          <p:cNvCxnSpPr>
            <a:cxnSpLocks noChangeShapeType="1"/>
            <a:stCxn id="21518" idx="1"/>
          </p:cNvCxnSpPr>
          <p:nvPr/>
        </p:nvCxnSpPr>
        <p:spPr bwMode="auto">
          <a:xfrm flipH="1">
            <a:off x="5810251" y="2530823"/>
            <a:ext cx="2105024" cy="86801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TextBox 27"/>
          <p:cNvSpPr txBox="1">
            <a:spLocks noChangeArrowheads="1"/>
          </p:cNvSpPr>
          <p:nvPr/>
        </p:nvSpPr>
        <p:spPr bwMode="auto">
          <a:xfrm>
            <a:off x="7915275" y="1838325"/>
            <a:ext cx="1181100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n-US" altLang="en-US" sz="1400" b="1" dirty="0" smtClean="0">
                <a:latin typeface="Calibri" panose="020F0502020204030204" pitchFamily="34" charset="0"/>
              </a:rPr>
              <a:t>I-765, Q. 16. </a:t>
            </a:r>
            <a:r>
              <a:rPr lang="en-US" altLang="en-US" sz="1400" dirty="0" smtClean="0">
                <a:latin typeface="Calibri" panose="020F0502020204030204" pitchFamily="34" charset="0"/>
              </a:rPr>
              <a:t>Eligibility Category: </a:t>
            </a:r>
            <a:r>
              <a:rPr lang="en-US" altLang="en-US" sz="1400" dirty="0" smtClean="0">
                <a:latin typeface="Calibri" panose="020F0502020204030204" pitchFamily="34" charset="0"/>
              </a:rPr>
              <a:t>Always </a:t>
            </a:r>
            <a:r>
              <a:rPr lang="en-US" altLang="en-US" sz="1400" b="1" dirty="0" smtClean="0">
                <a:latin typeface="Calibri" panose="020F0502020204030204" pitchFamily="34" charset="0"/>
              </a:rPr>
              <a:t>(c)(33) </a:t>
            </a:r>
            <a:r>
              <a:rPr lang="en-US" altLang="en-US" sz="1400" dirty="0" smtClean="0">
                <a:latin typeface="Calibri" panose="020F0502020204030204" pitchFamily="34" charset="0"/>
              </a:rPr>
              <a:t>for DACA</a:t>
            </a:r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6002338" y="3271838"/>
            <a:ext cx="1647825" cy="282575"/>
          </a:xfrm>
          <a:prstGeom prst="rect">
            <a:avLst/>
          </a:prstGeom>
          <a:solidFill>
            <a:schemeClr val="tx1">
              <a:alpha val="0"/>
            </a:schemeClr>
          </a:solidFill>
          <a:ln w="158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B870B8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>
                <a:solidFill>
                  <a:srgbClr val="595959"/>
                </a:solidFill>
                <a:latin typeface="Rockwell" pitchFamily="18" charset="0"/>
                <a:ea typeface="ヒラギノ角ゴ Pro W3"/>
                <a:cs typeface="ヒラギノ角ゴ Pro W3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1520" name="Straight Arrow Connector 29"/>
          <p:cNvCxnSpPr>
            <a:cxnSpLocks noChangeShapeType="1"/>
          </p:cNvCxnSpPr>
          <p:nvPr/>
        </p:nvCxnSpPr>
        <p:spPr bwMode="auto">
          <a:xfrm flipH="1" flipV="1">
            <a:off x="7091363" y="3602038"/>
            <a:ext cx="692150" cy="2635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1" name="TextBox 32"/>
          <p:cNvSpPr txBox="1">
            <a:spLocks noChangeArrowheads="1"/>
          </p:cNvSpPr>
          <p:nvPr/>
        </p:nvSpPr>
        <p:spPr bwMode="auto">
          <a:xfrm>
            <a:off x="7785100" y="3271838"/>
            <a:ext cx="1358900" cy="24622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r>
              <a:rPr lang="en-US" altLang="en-US" sz="1400" b="1" dirty="0" smtClean="0">
                <a:latin typeface="Calibri" panose="020F0502020204030204" pitchFamily="34" charset="0"/>
              </a:rPr>
              <a:t>I-765 Q. 11: </a:t>
            </a:r>
            <a:r>
              <a:rPr lang="en-US" altLang="en-US" sz="1400" dirty="0" smtClean="0">
                <a:latin typeface="Calibri" panose="020F0502020204030204" pitchFamily="34" charset="0"/>
              </a:rPr>
              <a:t>Which USCIS Office? For </a:t>
            </a:r>
            <a:r>
              <a:rPr lang="en-US" altLang="en-US" sz="1400" dirty="0" smtClean="0">
                <a:latin typeface="Calibri" panose="020F0502020204030204" pitchFamily="34" charset="0"/>
              </a:rPr>
              <a:t>DACA </a:t>
            </a:r>
            <a:r>
              <a:rPr lang="en-US" altLang="en-US" sz="1400" dirty="0" smtClean="0">
                <a:latin typeface="Calibri" panose="020F0502020204030204" pitchFamily="34" charset="0"/>
              </a:rPr>
              <a:t>card </a:t>
            </a:r>
            <a:r>
              <a:rPr lang="en-US" altLang="en-US" sz="1400" dirty="0" smtClean="0">
                <a:latin typeface="Calibri" panose="020F0502020204030204" pitchFamily="34" charset="0"/>
              </a:rPr>
              <a:t>number will start with </a:t>
            </a:r>
            <a:r>
              <a:rPr lang="en-US" altLang="en-US" sz="1400" dirty="0" smtClean="0">
                <a:latin typeface="Calibri" panose="020F0502020204030204" pitchFamily="34" charset="0"/>
              </a:rPr>
              <a:t>WAC  </a:t>
            </a:r>
            <a:r>
              <a:rPr lang="en-US" altLang="en-US" sz="1400" dirty="0" smtClean="0">
                <a:latin typeface="Calibri" panose="020F0502020204030204" pitchFamily="34" charset="0"/>
              </a:rPr>
              <a:t>(</a:t>
            </a:r>
            <a:r>
              <a:rPr lang="en-US" altLang="en-US" sz="1400" b="1" dirty="0" smtClean="0">
                <a:latin typeface="Calibri" panose="020F0502020204030204" pitchFamily="34" charset="0"/>
              </a:rPr>
              <a:t>California Service Center</a:t>
            </a:r>
            <a:r>
              <a:rPr lang="en-US" altLang="en-US" sz="1400" dirty="0" smtClean="0">
                <a:latin typeface="Calibri" panose="020F0502020204030204" pitchFamily="34" charset="0"/>
              </a:rPr>
              <a:t>) or LIN (</a:t>
            </a:r>
            <a:r>
              <a:rPr lang="en-US" altLang="en-US" sz="1400" b="1" dirty="0" smtClean="0">
                <a:latin typeface="Calibri" panose="020F0502020204030204" pitchFamily="34" charset="0"/>
              </a:rPr>
              <a:t>Nebraska Service Center</a:t>
            </a:r>
            <a:r>
              <a:rPr lang="en-US" altLang="en-US" sz="1400" dirty="0" smtClean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4175125" y="4946650"/>
            <a:ext cx="2282825" cy="180521"/>
          </a:xfrm>
          <a:prstGeom prst="rect">
            <a:avLst/>
          </a:prstGeom>
          <a:solidFill>
            <a:srgbClr val="C00000">
              <a:alpha val="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34343" y="5127171"/>
            <a:ext cx="1540782" cy="892629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9857" y="5877895"/>
            <a:ext cx="2144486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400" i="1" dirty="0" smtClean="0">
                <a:latin typeface="Calibri" panose="020F0502020204030204" pitchFamily="34" charset="0"/>
              </a:rPr>
              <a:t>DACA Expiration Date, use this for </a:t>
            </a:r>
            <a:r>
              <a:rPr lang="en-US" altLang="en-US" sz="1400" b="1" i="1" dirty="0" smtClean="0">
                <a:latin typeface="Calibri" panose="020F0502020204030204" pitchFamily="34" charset="0"/>
              </a:rPr>
              <a:t>I-821D page 1, Q. 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284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2" grpId="0" animBg="1"/>
      <p:bldP spid="21513" grpId="0" animBg="1"/>
      <p:bldP spid="21515" grpId="0" animBg="1"/>
      <p:bldP spid="21516" grpId="0" animBg="1"/>
      <p:bldP spid="21518" grpId="0" animBg="1"/>
      <p:bldP spid="21519" grpId="0" animBg="1"/>
      <p:bldP spid="21521" grpId="0" animBg="1"/>
      <p:bldP spid="6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DACA Renewal vs. Initial DACA 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No Supporting Documentation Necessary</a:t>
            </a:r>
            <a:r>
              <a:rPr lang="en-US" dirty="0"/>
              <a:t>, most cases will only need to include the following:</a:t>
            </a:r>
          </a:p>
          <a:p>
            <a:pPr lvl="1"/>
            <a:r>
              <a:rPr lang="en-US" dirty="0"/>
              <a:t>Forms I-821D; I-765; I-765WS, </a:t>
            </a:r>
            <a:r>
              <a:rPr lang="en-US" dirty="0" smtClean="0"/>
              <a:t>G-1145</a:t>
            </a:r>
          </a:p>
          <a:p>
            <a:pPr lvl="1"/>
            <a:r>
              <a:rPr lang="en-US" dirty="0" smtClean="0"/>
              <a:t>Copy of previous EAD card (front and back)</a:t>
            </a:r>
            <a:endParaRPr lang="en-US" dirty="0"/>
          </a:p>
          <a:p>
            <a:pPr lvl="1"/>
            <a:r>
              <a:rPr lang="en-US" dirty="0"/>
              <a:t>Money Order for $465 payable to U.S. Department of Homeland </a:t>
            </a:r>
            <a:r>
              <a:rPr lang="en-US" dirty="0" smtClean="0"/>
              <a:t>Security, </a:t>
            </a:r>
            <a:r>
              <a:rPr lang="en-US" dirty="0" smtClean="0"/>
              <a:t>and 2 </a:t>
            </a:r>
            <a:r>
              <a:rPr lang="en-US" dirty="0"/>
              <a:t>passport style </a:t>
            </a:r>
            <a:r>
              <a:rPr lang="en-US" dirty="0" smtClean="0"/>
              <a:t>photos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Parts of I-821D that you </a:t>
            </a:r>
            <a:r>
              <a:rPr lang="en-US" b="1" dirty="0" smtClean="0"/>
              <a:t>DO NOT </a:t>
            </a:r>
            <a:r>
              <a:rPr lang="en-US" dirty="0" smtClean="0"/>
              <a:t>need to fill in: </a:t>
            </a:r>
          </a:p>
          <a:p>
            <a:pPr lvl="1"/>
            <a:r>
              <a:rPr lang="en-US" b="1" dirty="0" smtClean="0"/>
              <a:t>Part 2</a:t>
            </a:r>
            <a:r>
              <a:rPr lang="en-US" dirty="0" smtClean="0"/>
              <a:t>, p. 3, Address and Travel</a:t>
            </a:r>
          </a:p>
          <a:p>
            <a:pPr lvl="2"/>
            <a:r>
              <a:rPr lang="en-US" u="sng" dirty="0" smtClean="0"/>
              <a:t>Do not </a:t>
            </a:r>
            <a:r>
              <a:rPr lang="en-US" dirty="0"/>
              <a:t>list all prior </a:t>
            </a:r>
            <a:r>
              <a:rPr lang="en-US" dirty="0" smtClean="0"/>
              <a:t>addresses, </a:t>
            </a:r>
            <a:r>
              <a:rPr lang="en-US" dirty="0"/>
              <a:t>only </a:t>
            </a:r>
            <a:r>
              <a:rPr lang="en-US" u="sng" dirty="0"/>
              <a:t>new</a:t>
            </a:r>
            <a:r>
              <a:rPr lang="en-US" dirty="0"/>
              <a:t> addresses </a:t>
            </a:r>
            <a:r>
              <a:rPr lang="en-US" dirty="0" smtClean="0"/>
              <a:t>client has lived in since </a:t>
            </a:r>
            <a:r>
              <a:rPr lang="en-US" dirty="0"/>
              <a:t>receiving DACA </a:t>
            </a:r>
            <a:r>
              <a:rPr lang="en-US" dirty="0" smtClean="0"/>
              <a:t>approval</a:t>
            </a:r>
          </a:p>
          <a:p>
            <a:pPr lvl="2"/>
            <a:r>
              <a:rPr lang="en-US" u="sng" dirty="0" smtClean="0"/>
              <a:t>Do</a:t>
            </a:r>
            <a:r>
              <a:rPr lang="en-US" dirty="0" smtClean="0"/>
              <a:t> fill in Travel Information, don’t forget Questions 8-10</a:t>
            </a:r>
            <a:endParaRPr lang="en-US" dirty="0"/>
          </a:p>
          <a:p>
            <a:pPr lvl="1"/>
            <a:r>
              <a:rPr lang="en-US" u="sng" dirty="0" smtClean="0"/>
              <a:t>Skip all of </a:t>
            </a:r>
            <a:r>
              <a:rPr lang="en-US" b="1" u="sng" dirty="0" smtClean="0"/>
              <a:t>Part 3 </a:t>
            </a:r>
            <a:r>
              <a:rPr lang="en-US" dirty="0" smtClean="0"/>
              <a:t>(end of page </a:t>
            </a:r>
            <a:r>
              <a:rPr lang="en-US" dirty="0" smtClean="0"/>
              <a:t>3-page </a:t>
            </a:r>
            <a:r>
              <a:rPr lang="en-US" dirty="0" smtClean="0"/>
              <a:t>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6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</a:t>
            </a:r>
            <a:r>
              <a:rPr lang="en-US" dirty="0"/>
              <a:t>e</a:t>
            </a:r>
            <a:r>
              <a:rPr lang="en-US" dirty="0" smtClean="0"/>
              <a:t>ligibility </a:t>
            </a:r>
            <a:r>
              <a:rPr lang="en-US" dirty="0"/>
              <a:t>c</a:t>
            </a:r>
            <a:r>
              <a:rPr lang="en-US" dirty="0" smtClean="0"/>
              <a:t>hanges affect DACA renewal?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Travel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Traveling outside of the U.S. with advance parole is okay, so long as the person traveled within the timeframe granted by USCIS</a:t>
            </a:r>
          </a:p>
          <a:p>
            <a:pPr lvl="1"/>
            <a:r>
              <a:rPr lang="en-US" dirty="0"/>
              <a:t>Traveling outside the U.S. without advance parole </a:t>
            </a:r>
            <a:r>
              <a:rPr lang="en-US" u="sng" dirty="0"/>
              <a:t>automatically terminates DACA</a:t>
            </a:r>
            <a:r>
              <a:rPr lang="en-US" dirty="0"/>
              <a:t>. This becomes a </a:t>
            </a:r>
            <a:r>
              <a:rPr lang="en-US" b="1" dirty="0"/>
              <a:t>complex</a:t>
            </a:r>
            <a:r>
              <a:rPr lang="en-US" dirty="0"/>
              <a:t> </a:t>
            </a:r>
            <a:r>
              <a:rPr lang="en-US" b="1" dirty="0"/>
              <a:t>case</a:t>
            </a:r>
            <a:r>
              <a:rPr lang="en-US" dirty="0"/>
              <a:t>- should not be done in a clinic. </a:t>
            </a:r>
          </a:p>
          <a:p>
            <a:r>
              <a:rPr lang="en-US" b="1" dirty="0"/>
              <a:t>Arrests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DUI, felony, significant misdemeanor,  and possibly non-significant misdemeanors can make a person ineligible for DACA Renewal</a:t>
            </a:r>
          </a:p>
          <a:p>
            <a:pPr lvl="1"/>
            <a:r>
              <a:rPr lang="en-US" dirty="0"/>
              <a:t>Any kind of arrest history post-DACA grant: </a:t>
            </a:r>
            <a:r>
              <a:rPr lang="en-US" b="1" dirty="0"/>
              <a:t>complex case, </a:t>
            </a:r>
            <a:r>
              <a:rPr lang="en-US" dirty="0"/>
              <a:t>should not be done in a clinic.</a:t>
            </a:r>
          </a:p>
          <a:p>
            <a:r>
              <a:rPr lang="en-US" b="1" dirty="0"/>
              <a:t>DACA Expired for One Year or More:</a:t>
            </a:r>
          </a:p>
          <a:p>
            <a:pPr lvl="1"/>
            <a:r>
              <a:rPr lang="en-US" dirty="0"/>
              <a:t>If DACA grantee has not applied for renewal one year or more after expiration of employment authorization card, they cannot renew and instead must apply as “initial applicant”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DACA Clinic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617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DO</a:t>
            </a:r>
            <a:r>
              <a:rPr lang="en-US" dirty="0"/>
              <a:t> urge clients to respect the law and avoid arrests </a:t>
            </a:r>
          </a:p>
          <a:p>
            <a:r>
              <a:rPr lang="en-US" b="1" dirty="0"/>
              <a:t>DO</a:t>
            </a:r>
            <a:r>
              <a:rPr lang="en-US" dirty="0"/>
              <a:t> provide certified translations for all non-English documents submitted with application</a:t>
            </a:r>
          </a:p>
          <a:p>
            <a:r>
              <a:rPr lang="en-US" b="1" dirty="0"/>
              <a:t>DO</a:t>
            </a:r>
            <a:r>
              <a:rPr lang="en-US" dirty="0"/>
              <a:t> make sure your client has a copy of everything sent to USCIS</a:t>
            </a:r>
          </a:p>
          <a:p>
            <a:r>
              <a:rPr lang="en-US" b="1" dirty="0"/>
              <a:t>DO</a:t>
            </a:r>
            <a:r>
              <a:rPr lang="en-US" dirty="0"/>
              <a:t> have your client sign all forms in blue </a:t>
            </a:r>
            <a:r>
              <a:rPr lang="en-US" dirty="0" smtClean="0"/>
              <a:t>ink</a:t>
            </a:r>
            <a:endParaRPr lang="en-US" dirty="0"/>
          </a:p>
          <a:p>
            <a:r>
              <a:rPr lang="en-US" b="1" dirty="0"/>
              <a:t>DON’T</a:t>
            </a:r>
            <a:r>
              <a:rPr lang="en-US" dirty="0"/>
              <a:t> </a:t>
            </a:r>
            <a:r>
              <a:rPr lang="en-US" dirty="0" smtClean="0"/>
              <a:t>send any </a:t>
            </a:r>
            <a:r>
              <a:rPr lang="en-US" dirty="0"/>
              <a:t>original documents to </a:t>
            </a:r>
            <a:r>
              <a:rPr lang="en-US" dirty="0" smtClean="0"/>
              <a:t>USCIS</a:t>
            </a:r>
          </a:p>
          <a:p>
            <a:r>
              <a:rPr lang="en-US" b="1" dirty="0" smtClean="0"/>
              <a:t>DON’T</a:t>
            </a:r>
            <a:r>
              <a:rPr lang="en-US" dirty="0" smtClean="0"/>
              <a:t> </a:t>
            </a:r>
            <a:r>
              <a:rPr lang="en-US" dirty="0"/>
              <a:t>hesitate to contact CLSEPA if you have any </a:t>
            </a:r>
            <a:r>
              <a:rPr lang="en-US" dirty="0" smtClean="0"/>
              <a:t>questions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What to Expect at Clinic?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Client paired with 1-2 </a:t>
            </a:r>
            <a:r>
              <a:rPr lang="en-US" dirty="0" smtClean="0"/>
              <a:t>attorneys/paralegals, interpreter if needed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Forms drafted and printed out, documents organized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CLSEPA Immigration Attorney provides final </a:t>
            </a:r>
            <a:r>
              <a:rPr lang="en-US" dirty="0" smtClean="0"/>
              <a:t>review of forms and supporting documents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Client mails out application on his/her </a:t>
            </a:r>
            <a:r>
              <a:rPr lang="en-US" dirty="0" smtClean="0"/>
              <a:t>own (post-clinic instructions given out)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Deferred Action for Childhood Arrivals?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executive order signed in June 2012 by President Obama</a:t>
            </a:r>
          </a:p>
          <a:p>
            <a:r>
              <a:rPr lang="en-US" dirty="0"/>
              <a:t>Allows undocumented individuals who were brought to the United States (U.S.) as children to be safe from deportation and to work legally in the U.S</a:t>
            </a:r>
            <a:r>
              <a:rPr lang="en-US" dirty="0" smtClean="0"/>
              <a:t>.</a:t>
            </a:r>
          </a:p>
          <a:p>
            <a:pPr lvl="0">
              <a:buClr>
                <a:srgbClr val="629DD1"/>
              </a:buClr>
            </a:pPr>
            <a:r>
              <a:rPr lang="en-US" altLang="en-US" dirty="0">
                <a:solidFill>
                  <a:srgbClr val="242852"/>
                </a:solidFill>
              </a:rPr>
              <a:t>Will not be placed into removal proceedings or removed from the U.S. for 2 years from the date of being granted deferred action (unless terminated)</a:t>
            </a:r>
          </a:p>
          <a:p>
            <a:pPr lvl="0">
              <a:buClr>
                <a:srgbClr val="629DD1"/>
              </a:buClr>
            </a:pPr>
            <a:r>
              <a:rPr lang="en-US" altLang="en-US" dirty="0">
                <a:solidFill>
                  <a:srgbClr val="242852"/>
                </a:solidFill>
              </a:rPr>
              <a:t>Eligible to work legally in the U.S. with an employment authorization card (EAD)</a:t>
            </a:r>
          </a:p>
          <a:p>
            <a:pPr lvl="0">
              <a:buClr>
                <a:srgbClr val="629DD1"/>
              </a:buClr>
            </a:pPr>
            <a:r>
              <a:rPr lang="en-US" altLang="en-US" dirty="0">
                <a:solidFill>
                  <a:srgbClr val="242852"/>
                </a:solidFill>
              </a:rPr>
              <a:t>Can apply for state ID cards, driver’s licenses, and Social Security cards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6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after DACA package is submitted?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Within 2-3 weeks</a:t>
            </a:r>
            <a:r>
              <a:rPr lang="en-US" sz="2400" dirty="0"/>
              <a:t>: Receipts arrive for I-821D and I-765</a:t>
            </a:r>
          </a:p>
          <a:p>
            <a:r>
              <a:rPr lang="en-US" sz="2400" b="1" dirty="0"/>
              <a:t>Within 4 weeks</a:t>
            </a:r>
            <a:r>
              <a:rPr lang="en-US" sz="2400" dirty="0"/>
              <a:t>: Biometrics Appointment Notice sent to client</a:t>
            </a:r>
          </a:p>
          <a:p>
            <a:r>
              <a:rPr lang="en-US" sz="2400" b="1" dirty="0"/>
              <a:t>Within 3 months</a:t>
            </a:r>
            <a:r>
              <a:rPr lang="en-US" sz="2400" dirty="0"/>
              <a:t>: Request for Evidence (if any) sent, or approval (simple cases)</a:t>
            </a:r>
          </a:p>
          <a:p>
            <a:r>
              <a:rPr lang="en-US" sz="2400" b="1" dirty="0"/>
              <a:t>Within 6 months</a:t>
            </a:r>
            <a:r>
              <a:rPr lang="en-US" sz="2400" dirty="0"/>
              <a:t>: if no response from USCIS, client can call USCIS Customer Service for more information about processing </a:t>
            </a:r>
            <a:r>
              <a:rPr lang="en-US" sz="2400" dirty="0" smtClean="0"/>
              <a:t>time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This information is provided to client via </a:t>
            </a:r>
          </a:p>
          <a:p>
            <a:pPr marL="0" indent="0" algn="ctr">
              <a:buNone/>
            </a:pPr>
            <a:r>
              <a:rPr lang="en-US" sz="2400" dirty="0" smtClean="0"/>
              <a:t>Post-Clinic Instructions sheet.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DACA and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Before DACA Approval: </a:t>
            </a:r>
            <a:endParaRPr lang="en-US" b="1" dirty="0"/>
          </a:p>
          <a:p>
            <a:pPr lvl="1"/>
            <a:r>
              <a:rPr lang="en-US" dirty="0"/>
              <a:t>No travel outside of U.S.</a:t>
            </a:r>
          </a:p>
          <a:p>
            <a:pPr lvl="1"/>
            <a:r>
              <a:rPr lang="en-US" dirty="0"/>
              <a:t>Air travel within U.S. only if person has valid, non-expired state-issued ID</a:t>
            </a:r>
          </a:p>
          <a:p>
            <a:endParaRPr lang="en-US" dirty="0"/>
          </a:p>
          <a:p>
            <a:r>
              <a:rPr lang="en-US" b="1" dirty="0"/>
              <a:t>After DACA approval:</a:t>
            </a:r>
          </a:p>
          <a:p>
            <a:pPr lvl="1"/>
            <a:r>
              <a:rPr lang="en-US" dirty="0"/>
              <a:t>Flights </a:t>
            </a:r>
            <a:r>
              <a:rPr lang="en-US" i="1" dirty="0"/>
              <a:t>within</a:t>
            </a:r>
            <a:r>
              <a:rPr lang="en-US" dirty="0"/>
              <a:t> continental U.S., Hawaii, Alaska OK (must have state-issued I.D.)</a:t>
            </a:r>
          </a:p>
          <a:p>
            <a:pPr lvl="1"/>
            <a:r>
              <a:rPr lang="en-US" dirty="0"/>
              <a:t>Travel</a:t>
            </a:r>
            <a:r>
              <a:rPr lang="en-US" i="1" dirty="0"/>
              <a:t> outside </a:t>
            </a:r>
            <a:r>
              <a:rPr lang="en-US" dirty="0"/>
              <a:t>the U.S. (including Puerto Rico, U.S. Virgin Islands)</a:t>
            </a:r>
          </a:p>
          <a:p>
            <a:pPr lvl="2"/>
            <a:r>
              <a:rPr lang="en-US" dirty="0"/>
              <a:t>Must have advance parole approval prior to travel (I-131)</a:t>
            </a:r>
          </a:p>
          <a:p>
            <a:pPr lvl="2"/>
            <a:r>
              <a:rPr lang="en-US" dirty="0"/>
              <a:t>Travel must be for educational, employment, or humanitarian reasons (i.e. study abroad, or dying relative)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on DACA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71256"/>
          </a:xfrm>
        </p:spPr>
        <p:txBody>
          <a:bodyPr>
            <a:normAutofit/>
          </a:bodyPr>
          <a:lstStyle/>
          <a:p>
            <a:r>
              <a:rPr lang="en-US" dirty="0"/>
              <a:t>On November 20, 2014, Pres. Obama announced a series of executive actions, including removing age cap from </a:t>
            </a:r>
            <a:r>
              <a:rPr lang="en-US" dirty="0" smtClean="0"/>
              <a:t>DACA, extending grant period to 3 years, </a:t>
            </a:r>
            <a:r>
              <a:rPr lang="en-US" dirty="0"/>
              <a:t>and introducing DAPA (Deferred Action for Parents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An injunction has been issued by a district court in Texas which has halted the implementation of the new programs but DOES NOT affect existing DACA as we know it (pursuant to June 15, 2012 announcement).</a:t>
            </a:r>
          </a:p>
          <a:p>
            <a:r>
              <a:rPr lang="en-US" dirty="0" smtClean="0"/>
              <a:t>We expect new programs to eventually move forward– please keep in touch for new </a:t>
            </a:r>
            <a:r>
              <a:rPr lang="en-US" i="1" dirty="0" smtClean="0"/>
              <a:t>pro bono </a:t>
            </a:r>
            <a:r>
              <a:rPr lang="en-US" dirty="0" smtClean="0"/>
              <a:t>opportunities with expanded DACA and DAPA!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71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u="sng" dirty="0" smtClean="0"/>
          </a:p>
          <a:p>
            <a:pPr marL="0" indent="0" algn="ctr">
              <a:buNone/>
            </a:pPr>
            <a:r>
              <a:rPr lang="en-US" dirty="0" smtClean="0"/>
              <a:t>Joyce </a:t>
            </a:r>
            <a:r>
              <a:rPr lang="en-US" dirty="0" smtClean="0"/>
              <a:t>Song, Esq.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Pro </a:t>
            </a:r>
            <a:r>
              <a:rPr lang="en-US" dirty="0"/>
              <a:t>Bono </a:t>
            </a:r>
            <a:r>
              <a:rPr lang="en-US" dirty="0" smtClean="0"/>
              <a:t>Director &amp; Supervisor of Small Busines</a:t>
            </a:r>
            <a:r>
              <a:rPr lang="en-US" dirty="0" smtClean="0"/>
              <a:t>s Program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u="sng" dirty="0" smtClean="0"/>
              <a:t>jsong@clsepa.org</a:t>
            </a:r>
            <a:endParaRPr lang="en-US" u="sng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Mariam </a:t>
            </a:r>
            <a:r>
              <a:rPr lang="en-US" dirty="0" smtClean="0"/>
              <a:t>Kelly, Esq.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Senior Attorney, Immigration Program</a:t>
            </a:r>
          </a:p>
          <a:p>
            <a:pPr marL="0" indent="0" algn="ctr">
              <a:buNone/>
            </a:pPr>
            <a:r>
              <a:rPr lang="en-US" u="sng" dirty="0" smtClean="0"/>
              <a:t>mkelly@clsepa.org</a:t>
            </a:r>
            <a:endParaRPr lang="en-US" u="sng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eligible for DACA?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629DD1"/>
              </a:buClr>
            </a:pPr>
            <a:r>
              <a:rPr lang="en-US" altLang="en-US" dirty="0">
                <a:solidFill>
                  <a:srgbClr val="242852"/>
                </a:solidFill>
              </a:rPr>
              <a:t>Must prove through documentary evidence that:</a:t>
            </a:r>
          </a:p>
          <a:p>
            <a:pPr lvl="1">
              <a:buClr>
                <a:srgbClr val="297FD5"/>
              </a:buClr>
            </a:pPr>
            <a:r>
              <a:rPr lang="en-US" altLang="en-US" dirty="0">
                <a:solidFill>
                  <a:srgbClr val="242852"/>
                </a:solidFill>
              </a:rPr>
              <a:t>Arrived in the U.S. before turning 16, and before June 15, 2007</a:t>
            </a:r>
          </a:p>
          <a:p>
            <a:pPr lvl="1">
              <a:buClr>
                <a:srgbClr val="297FD5"/>
              </a:buClr>
            </a:pPr>
            <a:r>
              <a:rPr lang="en-US" altLang="en-US" dirty="0">
                <a:solidFill>
                  <a:srgbClr val="242852"/>
                </a:solidFill>
              </a:rPr>
              <a:t>Have resided in U.S. continuously since June 15, 2007  - June 15, 2012 and through to present day</a:t>
            </a:r>
          </a:p>
          <a:p>
            <a:pPr lvl="1">
              <a:buClr>
                <a:srgbClr val="297FD5"/>
              </a:buClr>
            </a:pPr>
            <a:r>
              <a:rPr lang="en-US" altLang="en-US" dirty="0">
                <a:solidFill>
                  <a:srgbClr val="242852"/>
                </a:solidFill>
              </a:rPr>
              <a:t>Were born after June 15, 1981 (aged 30 or under as of June 15, 2012), and at least 15 years old</a:t>
            </a:r>
          </a:p>
          <a:p>
            <a:pPr lvl="1">
              <a:buClr>
                <a:srgbClr val="297FD5"/>
              </a:buClr>
            </a:pPr>
            <a:r>
              <a:rPr lang="en-US" altLang="en-US" dirty="0">
                <a:solidFill>
                  <a:srgbClr val="242852"/>
                </a:solidFill>
              </a:rPr>
              <a:t>Currently be in school, have graduated from high school, have obtained a general education development certificate, or are honorably discharged veterans of the Coast Guard or Armed Forces of the U.S.</a:t>
            </a:r>
          </a:p>
          <a:p>
            <a:pPr lvl="1">
              <a:buClr>
                <a:srgbClr val="297FD5"/>
              </a:buClr>
            </a:pPr>
            <a:r>
              <a:rPr lang="en-US" altLang="en-US" dirty="0">
                <a:solidFill>
                  <a:srgbClr val="242852"/>
                </a:solidFill>
              </a:rPr>
              <a:t>Have not been convicted of a felony offense, a significant misdemeanor offense, multiple misdemeanor offenses, or otherwise pose a threat to national security or public safety.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Initial (First-Time) DACA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forms should be included in a DACA application?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USCIS </a:t>
            </a:r>
            <a:r>
              <a:rPr lang="en-US" b="1" dirty="0"/>
              <a:t>Forms:</a:t>
            </a:r>
          </a:p>
          <a:p>
            <a:pPr lvl="1"/>
            <a:r>
              <a:rPr lang="en-US" sz="2400" dirty="0" smtClean="0"/>
              <a:t>I-821D</a:t>
            </a:r>
            <a:r>
              <a:rPr lang="en-US" sz="2400" dirty="0"/>
              <a:t>: Consideration of Deferred Action for Childhood Arrivals (form updated June 4, 2014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/>
              <a:t>I-765: Application for Employment </a:t>
            </a:r>
            <a:r>
              <a:rPr lang="en-US" sz="2400" dirty="0" smtClean="0"/>
              <a:t>Authorization</a:t>
            </a:r>
            <a:endParaRPr lang="en-US" sz="2400" dirty="0"/>
          </a:p>
          <a:p>
            <a:pPr lvl="1"/>
            <a:r>
              <a:rPr lang="en-US" sz="2400" dirty="0"/>
              <a:t>I-765WS: Employment Authorization </a:t>
            </a:r>
            <a:r>
              <a:rPr lang="en-US" sz="2400" dirty="0" smtClean="0"/>
              <a:t>Worksheet</a:t>
            </a:r>
            <a:endParaRPr lang="en-US" sz="2400" dirty="0"/>
          </a:p>
          <a:p>
            <a:pPr lvl="1"/>
            <a:r>
              <a:rPr lang="en-US" sz="2400" dirty="0"/>
              <a:t>G-1145: E-Notification of Application/Petition Acceptance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I-821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use most recent version of the form (6/4/2014)</a:t>
            </a:r>
          </a:p>
          <a:p>
            <a:r>
              <a:rPr lang="en-US" dirty="0"/>
              <a:t>List name of client exactly as it appears on identity document (passport, birth certificate). </a:t>
            </a:r>
            <a:endParaRPr lang="en-US" dirty="0" smtClean="0"/>
          </a:p>
          <a:p>
            <a:pPr lvl="1"/>
            <a:r>
              <a:rPr lang="en-US" dirty="0" smtClean="0"/>
              <a:t>Include </a:t>
            </a:r>
            <a:r>
              <a:rPr lang="en-US" u="sng" dirty="0"/>
              <a:t>both</a:t>
            </a:r>
            <a:r>
              <a:rPr lang="en-US" dirty="0"/>
              <a:t> last names. Do not add hyphen unless it appears on identity document that way. </a:t>
            </a:r>
          </a:p>
          <a:p>
            <a:r>
              <a:rPr lang="en-US" dirty="0"/>
              <a:t>Education Information: if client is currently in high school, list date of last attendance (likely same day as clinic)</a:t>
            </a:r>
          </a:p>
          <a:p>
            <a:r>
              <a:rPr lang="en-US" dirty="0"/>
              <a:t>Preparer Information: List your name, Business/Organization name is FREE DACA CLINIC, sign your own </a:t>
            </a:r>
            <a:r>
              <a:rPr lang="en-US" dirty="0" smtClean="0"/>
              <a:t>name (stickers provided for address, phone, etc.)</a:t>
            </a:r>
            <a:endParaRPr lang="en-US" dirty="0"/>
          </a:p>
          <a:p>
            <a:r>
              <a:rPr lang="en-US" dirty="0"/>
              <a:t>Interpreter Information: List Interpreter’s contact information if client is not a fluent English speaker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I-765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Q. 9</a:t>
            </a:r>
            <a:r>
              <a:rPr lang="en-US" dirty="0" smtClean="0"/>
              <a:t>:  False </a:t>
            </a:r>
            <a:r>
              <a:rPr lang="en-US" dirty="0"/>
              <a:t>Social Security Numbers- </a:t>
            </a:r>
            <a:r>
              <a:rPr lang="en-US" u="sng" dirty="0"/>
              <a:t>DON’T</a:t>
            </a:r>
            <a:r>
              <a:rPr lang="en-US" dirty="0"/>
              <a:t> include them</a:t>
            </a:r>
          </a:p>
          <a:p>
            <a:pPr lvl="1"/>
            <a:r>
              <a:rPr lang="en-US" dirty="0"/>
              <a:t>On I-765 and supporting documentation for continuous physical presence</a:t>
            </a:r>
          </a:p>
          <a:p>
            <a:r>
              <a:rPr lang="en-US" b="1" dirty="0" smtClean="0"/>
              <a:t>Qs. 12-14</a:t>
            </a:r>
            <a:r>
              <a:rPr lang="en-US" dirty="0" smtClean="0"/>
              <a:t>: Manner </a:t>
            </a:r>
            <a:r>
              <a:rPr lang="en-US" dirty="0"/>
              <a:t>of Entry: </a:t>
            </a:r>
          </a:p>
          <a:p>
            <a:pPr lvl="1"/>
            <a:r>
              <a:rPr lang="en-US" u="sng" dirty="0"/>
              <a:t>B1/B2 Visa</a:t>
            </a:r>
          </a:p>
          <a:p>
            <a:pPr lvl="2"/>
            <a:r>
              <a:rPr lang="en-US" dirty="0"/>
              <a:t>Entry with tourist </a:t>
            </a:r>
            <a:r>
              <a:rPr lang="en-US" dirty="0" smtClean="0"/>
              <a:t>visa; or</a:t>
            </a:r>
            <a:endParaRPr lang="en-US" dirty="0"/>
          </a:p>
          <a:p>
            <a:pPr lvl="1"/>
            <a:r>
              <a:rPr lang="en-US" u="sng" dirty="0" smtClean="0"/>
              <a:t>No </a:t>
            </a:r>
            <a:r>
              <a:rPr lang="en-US" u="sng" dirty="0"/>
              <a:t>Lawful Status</a:t>
            </a:r>
          </a:p>
          <a:p>
            <a:pPr lvl="2"/>
            <a:r>
              <a:rPr lang="en-US" dirty="0"/>
              <a:t>Covers Entry without Inspection, Entry with Fraudulent Documents, Waive-Through Checkpoint</a:t>
            </a:r>
          </a:p>
          <a:p>
            <a:r>
              <a:rPr lang="en-US" b="1" dirty="0" smtClean="0"/>
              <a:t>Q. 15: </a:t>
            </a:r>
            <a:r>
              <a:rPr lang="en-US" dirty="0" smtClean="0"/>
              <a:t>Current </a:t>
            </a:r>
            <a:r>
              <a:rPr lang="en-US" dirty="0"/>
              <a:t>Status: </a:t>
            </a:r>
            <a:r>
              <a:rPr lang="en-US" u="sng" dirty="0"/>
              <a:t>No Lawful Status- DACA Applicant</a:t>
            </a:r>
          </a:p>
          <a:p>
            <a:r>
              <a:rPr lang="en-US" b="1" dirty="0" smtClean="0"/>
              <a:t>Q. 16: </a:t>
            </a:r>
            <a:r>
              <a:rPr lang="en-US" dirty="0" smtClean="0"/>
              <a:t>Eligibility </a:t>
            </a:r>
            <a:r>
              <a:rPr lang="en-US" dirty="0"/>
              <a:t>Category: </a:t>
            </a:r>
            <a:r>
              <a:rPr lang="en-US" u="sng" dirty="0"/>
              <a:t>(c)(33)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I-765 Worksheet (WS) &amp; G-1145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b="1" dirty="0" smtClean="0"/>
              <a:t>I-765 Worksheet</a:t>
            </a:r>
          </a:p>
          <a:p>
            <a:r>
              <a:rPr lang="en-US" altLang="en-US" b="1" dirty="0" smtClean="0"/>
              <a:t>Must </a:t>
            </a:r>
            <a:r>
              <a:rPr lang="en-US" altLang="en-US" b="1" dirty="0"/>
              <a:t>be included</a:t>
            </a:r>
            <a:endParaRPr lang="en-US" altLang="en-US" dirty="0"/>
          </a:p>
          <a:p>
            <a:r>
              <a:rPr lang="en-US" altLang="en-US" dirty="0"/>
              <a:t>Does not require signature</a:t>
            </a:r>
          </a:p>
          <a:p>
            <a:r>
              <a:rPr lang="en-US" altLang="en-US" dirty="0"/>
              <a:t>Does not require supporting documentation</a:t>
            </a:r>
          </a:p>
          <a:p>
            <a:r>
              <a:rPr lang="en-US" altLang="en-US" dirty="0"/>
              <a:t>Numbers need not be </a:t>
            </a:r>
            <a:r>
              <a:rPr lang="en-US" altLang="en-US" dirty="0" smtClean="0"/>
              <a:t>exact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b="1" dirty="0" smtClean="0"/>
              <a:t>G-1145: </a:t>
            </a:r>
            <a:r>
              <a:rPr lang="en-US" dirty="0"/>
              <a:t>E-Notification of Application/Petition Acceptance</a:t>
            </a:r>
            <a:endParaRPr lang="en-US" altLang="en-US" b="1" dirty="0" smtClean="0"/>
          </a:p>
          <a:p>
            <a:r>
              <a:rPr lang="en-US" b="1" dirty="0"/>
              <a:t>Optional form</a:t>
            </a:r>
          </a:p>
          <a:p>
            <a:r>
              <a:rPr lang="en-US" dirty="0"/>
              <a:t>Does not require signature </a:t>
            </a:r>
          </a:p>
          <a:p>
            <a:r>
              <a:rPr lang="en-US" dirty="0"/>
              <a:t>Allows applicant to get an email or text from USCIS when application is received by USCIS</a:t>
            </a:r>
          </a:p>
          <a:p>
            <a:r>
              <a:rPr lang="en-US" dirty="0"/>
              <a:t>USCIS may use this as a tool to notify people about the future renewal dates, other issues</a:t>
            </a:r>
          </a:p>
          <a:p>
            <a:pPr marL="0" indent="0">
              <a:buNone/>
            </a:pPr>
            <a:endParaRPr lang="en-US" altLang="en-US" b="1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should be included?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034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Finished DACA application package includes: </a:t>
            </a:r>
          </a:p>
          <a:p>
            <a:r>
              <a:rPr lang="en-US" sz="1800" dirty="0" smtClean="0"/>
              <a:t>Cover Letter</a:t>
            </a:r>
          </a:p>
          <a:p>
            <a:r>
              <a:rPr lang="en-US" sz="1800" dirty="0" smtClean="0"/>
              <a:t>Forms</a:t>
            </a:r>
            <a:endParaRPr lang="en-US" sz="1800" dirty="0"/>
          </a:p>
          <a:p>
            <a:r>
              <a:rPr lang="en-US" sz="1800" dirty="0" smtClean="0"/>
              <a:t>Supporting Documents, sorted by </a:t>
            </a:r>
            <a:r>
              <a:rPr lang="en-US" sz="1800" dirty="0" smtClean="0"/>
              <a:t>color page </a:t>
            </a:r>
            <a:r>
              <a:rPr lang="en-US" sz="1800" dirty="0" smtClean="0"/>
              <a:t>separators</a:t>
            </a:r>
          </a:p>
          <a:p>
            <a:pPr lvl="1"/>
            <a:r>
              <a:rPr lang="en-US" sz="1800" dirty="0" smtClean="0"/>
              <a:t>Proof </a:t>
            </a:r>
            <a:r>
              <a:rPr lang="en-US" sz="1800" dirty="0"/>
              <a:t>of Age and Identity</a:t>
            </a:r>
          </a:p>
          <a:p>
            <a:pPr lvl="1"/>
            <a:r>
              <a:rPr lang="en-US" sz="1800" dirty="0"/>
              <a:t>Proof of Educational Requirement</a:t>
            </a:r>
          </a:p>
          <a:p>
            <a:pPr lvl="1"/>
            <a:r>
              <a:rPr lang="en-US" sz="1800" dirty="0"/>
              <a:t>Proof of Continuous Physical Presence (2007-Present)</a:t>
            </a:r>
          </a:p>
          <a:p>
            <a:r>
              <a:rPr lang="en-US" sz="1800" dirty="0"/>
              <a:t>2 U.S. passport photos (name and date of birth on back in felt pen)</a:t>
            </a:r>
          </a:p>
          <a:p>
            <a:r>
              <a:rPr lang="en-US" sz="1800" dirty="0"/>
              <a:t>Money order for $465, made payable to U.S. Department of Homeland </a:t>
            </a:r>
            <a:r>
              <a:rPr lang="en-US" sz="1800" dirty="0" smtClean="0"/>
              <a:t>Security (check with CLSEPA staff if client expresses inability to pay fee)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577" y="5081516"/>
            <a:ext cx="2782710" cy="1261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166" y="5023793"/>
            <a:ext cx="3151211" cy="131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0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SEPA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lemental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CLSEPA Theme</Template>
  <TotalTime>12149</TotalTime>
  <Words>1865</Words>
  <Application>Microsoft Office PowerPoint</Application>
  <PresentationFormat>On-screen Show (4:3)</PresentationFormat>
  <Paragraphs>174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CLSEPA Theme</vt:lpstr>
      <vt:lpstr>Custom Design</vt:lpstr>
      <vt:lpstr>Deferred Action for Childhood Arrivals (DACA) Training</vt:lpstr>
      <vt:lpstr>What is Deferred Action for Childhood Arrivals?</vt:lpstr>
      <vt:lpstr>Who is eligible for DACA?</vt:lpstr>
      <vt:lpstr>Initial (First-Time) DACA Requests</vt:lpstr>
      <vt:lpstr>What forms should be included in a DACA application? </vt:lpstr>
      <vt:lpstr>I-821 D</vt:lpstr>
      <vt:lpstr>I-765</vt:lpstr>
      <vt:lpstr>I-765 Worksheet (WS) &amp; G-1145</vt:lpstr>
      <vt:lpstr>What else should be included?</vt:lpstr>
      <vt:lpstr>Proving Age and Identity</vt:lpstr>
      <vt:lpstr>Proving Educational Requirement</vt:lpstr>
      <vt:lpstr>Proving Continuous Physical Presence</vt:lpstr>
      <vt:lpstr>Simple DACA vs. Complex DACA:  What will you see at a clinic?</vt:lpstr>
      <vt:lpstr>DACA Renewal Requests</vt:lpstr>
      <vt:lpstr>DACA Renewal</vt:lpstr>
      <vt:lpstr>What to Look for on Renewal Applicant’s Previous Employment Authorization Card?</vt:lpstr>
      <vt:lpstr>DACA Renewal vs. Initial DACA Filing</vt:lpstr>
      <vt:lpstr>How do eligibility changes affect DACA renewal?</vt:lpstr>
      <vt:lpstr>Tips for DACA Clinic</vt:lpstr>
      <vt:lpstr>What happens after DACA package is submitted?</vt:lpstr>
      <vt:lpstr>DACA and Travel</vt:lpstr>
      <vt:lpstr>Updates on DACA</vt:lpstr>
      <vt:lpstr>Questions?</vt:lpstr>
    </vt:vector>
  </TitlesOfParts>
  <Company>Santa Clara University School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 Visa Training</dc:title>
  <dc:creator>Erika Rivera</dc:creator>
  <cp:lastModifiedBy>Mariam Kelly</cp:lastModifiedBy>
  <cp:revision>129</cp:revision>
  <cp:lastPrinted>2014-07-02T18:00:20Z</cp:lastPrinted>
  <dcterms:created xsi:type="dcterms:W3CDTF">2010-12-03T01:54:06Z</dcterms:created>
  <dcterms:modified xsi:type="dcterms:W3CDTF">2015-10-30T20:25:05Z</dcterms:modified>
</cp:coreProperties>
</file>