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2" r:id="rId1"/>
    <p:sldMasterId id="2147483894" r:id="rId2"/>
  </p:sldMasterIdLst>
  <p:notesMasterIdLst>
    <p:notesMasterId r:id="rId64"/>
  </p:notesMasterIdLst>
  <p:sldIdLst>
    <p:sldId id="408" r:id="rId3"/>
    <p:sldId id="382" r:id="rId4"/>
    <p:sldId id="380" r:id="rId5"/>
    <p:sldId id="383" r:id="rId6"/>
    <p:sldId id="384" r:id="rId7"/>
    <p:sldId id="385" r:id="rId8"/>
    <p:sldId id="386" r:id="rId9"/>
    <p:sldId id="387" r:id="rId10"/>
    <p:sldId id="388" r:id="rId11"/>
    <p:sldId id="389" r:id="rId12"/>
    <p:sldId id="403" r:id="rId13"/>
    <p:sldId id="404" r:id="rId14"/>
    <p:sldId id="392" r:id="rId15"/>
    <p:sldId id="393" r:id="rId16"/>
    <p:sldId id="394" r:id="rId17"/>
    <p:sldId id="365" r:id="rId18"/>
    <p:sldId id="324" r:id="rId19"/>
    <p:sldId id="325" r:id="rId20"/>
    <p:sldId id="327" r:id="rId21"/>
    <p:sldId id="328" r:id="rId22"/>
    <p:sldId id="330" r:id="rId23"/>
    <p:sldId id="395" r:id="rId24"/>
    <p:sldId id="331" r:id="rId25"/>
    <p:sldId id="374" r:id="rId26"/>
    <p:sldId id="332" r:id="rId27"/>
    <p:sldId id="333" r:id="rId28"/>
    <p:sldId id="334" r:id="rId29"/>
    <p:sldId id="335" r:id="rId30"/>
    <p:sldId id="336" r:id="rId31"/>
    <p:sldId id="337" r:id="rId32"/>
    <p:sldId id="338" r:id="rId33"/>
    <p:sldId id="396" r:id="rId34"/>
    <p:sldId id="339" r:id="rId35"/>
    <p:sldId id="341" r:id="rId36"/>
    <p:sldId id="340" r:id="rId37"/>
    <p:sldId id="343" r:id="rId38"/>
    <p:sldId id="342" r:id="rId39"/>
    <p:sldId id="344" r:id="rId40"/>
    <p:sldId id="364" r:id="rId41"/>
    <p:sldId id="397" r:id="rId42"/>
    <p:sldId id="398" r:id="rId43"/>
    <p:sldId id="350" r:id="rId44"/>
    <p:sldId id="351" r:id="rId45"/>
    <p:sldId id="352" r:id="rId46"/>
    <p:sldId id="353" r:id="rId47"/>
    <p:sldId id="362" r:id="rId48"/>
    <p:sldId id="399" r:id="rId49"/>
    <p:sldId id="345" r:id="rId50"/>
    <p:sldId id="346" r:id="rId51"/>
    <p:sldId id="405" r:id="rId52"/>
    <p:sldId id="354" r:id="rId53"/>
    <p:sldId id="400" r:id="rId54"/>
    <p:sldId id="361" r:id="rId55"/>
    <p:sldId id="356" r:id="rId56"/>
    <p:sldId id="360" r:id="rId57"/>
    <p:sldId id="406" r:id="rId58"/>
    <p:sldId id="358" r:id="rId59"/>
    <p:sldId id="401" r:id="rId60"/>
    <p:sldId id="377" r:id="rId61"/>
    <p:sldId id="402" r:id="rId62"/>
    <p:sldId id="306" r:id="rId6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BC00"/>
    <a:srgbClr val="8D926E"/>
    <a:srgbClr val="7FAC00"/>
    <a:srgbClr val="7377C3"/>
    <a:srgbClr val="595959"/>
    <a:srgbClr val="777777"/>
    <a:srgbClr val="FFFF99"/>
    <a:srgbClr val="437A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snapToGrid="0" snapToObjects="1">
      <p:cViewPr>
        <p:scale>
          <a:sx n="70" d="100"/>
          <a:sy n="70" d="100"/>
        </p:scale>
        <p:origin x="-1386" y="-9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8264"/>
    </p:cViewPr>
  </p:sorterViewPr>
  <p:notesViewPr>
    <p:cSldViewPr snapToGrid="0" snapToObjects="1">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45FB2-D3E9-AE40-BFA8-A2C048723C84}" type="doc">
      <dgm:prSet loTypeId="urn:microsoft.com/office/officeart/2005/8/layout/process1" loCatId="" qsTypeId="urn:microsoft.com/office/officeart/2005/8/quickstyle/simple4" qsCatId="simple" csTypeId="urn:microsoft.com/office/officeart/2005/8/colors/accent4_2" csCatId="accent4" phldr="1"/>
      <dgm:spPr/>
      <dgm:t>
        <a:bodyPr/>
        <a:lstStyle/>
        <a:p>
          <a:endParaRPr lang="en-US"/>
        </a:p>
      </dgm:t>
    </dgm:pt>
    <dgm:pt modelId="{E310CEFD-BBB7-AE41-B9DD-1FE691A8ADE6}">
      <dgm:prSet/>
      <dgm:spPr/>
      <dgm:t>
        <a:bodyPr/>
        <a:lstStyle/>
        <a:p>
          <a:pPr rtl="0"/>
          <a:r>
            <a:rPr lang="en-US" dirty="0" smtClean="0"/>
            <a:t>Step One: State Court</a:t>
          </a:r>
          <a:endParaRPr lang="en-US" dirty="0"/>
        </a:p>
      </dgm:t>
    </dgm:pt>
    <dgm:pt modelId="{66BACB27-0E26-2744-8A44-E78455F08835}" type="parTrans" cxnId="{6BB1D76F-9CC0-7842-9022-978705C7174A}">
      <dgm:prSet/>
      <dgm:spPr/>
      <dgm:t>
        <a:bodyPr/>
        <a:lstStyle/>
        <a:p>
          <a:endParaRPr lang="en-US"/>
        </a:p>
      </dgm:t>
    </dgm:pt>
    <dgm:pt modelId="{BDE2E232-F459-8644-B46D-39FB643B999F}" type="sibTrans" cxnId="{6BB1D76F-9CC0-7842-9022-978705C7174A}">
      <dgm:prSet/>
      <dgm:spPr/>
      <dgm:t>
        <a:bodyPr/>
        <a:lstStyle/>
        <a:p>
          <a:endParaRPr lang="en-US" dirty="0"/>
        </a:p>
      </dgm:t>
    </dgm:pt>
    <dgm:pt modelId="{A297B392-AFDB-5A4A-ABE5-7F66272B5827}">
      <dgm:prSet/>
      <dgm:spPr/>
      <dgm:t>
        <a:bodyPr/>
        <a:lstStyle/>
        <a:p>
          <a:pPr rtl="0"/>
          <a:r>
            <a:rPr lang="en-US" dirty="0" smtClean="0"/>
            <a:t>Step Two:     SIJS Petition</a:t>
          </a:r>
          <a:endParaRPr lang="en-US" dirty="0"/>
        </a:p>
      </dgm:t>
    </dgm:pt>
    <dgm:pt modelId="{4F3B3E09-CFC8-CB4E-B254-E17DCF2BC77C}" type="parTrans" cxnId="{00B24D77-2D16-0344-BE8F-EA090FC59F99}">
      <dgm:prSet/>
      <dgm:spPr/>
      <dgm:t>
        <a:bodyPr/>
        <a:lstStyle/>
        <a:p>
          <a:endParaRPr lang="en-US"/>
        </a:p>
      </dgm:t>
    </dgm:pt>
    <dgm:pt modelId="{F8E4B6E2-1F40-2840-B324-8B9C3C131906}" type="sibTrans" cxnId="{00B24D77-2D16-0344-BE8F-EA090FC59F99}">
      <dgm:prSet/>
      <dgm:spPr/>
      <dgm:t>
        <a:bodyPr/>
        <a:lstStyle/>
        <a:p>
          <a:endParaRPr lang="en-US" dirty="0"/>
        </a:p>
      </dgm:t>
    </dgm:pt>
    <dgm:pt modelId="{DBB172B2-AD2D-F84C-8444-64390B5ED865}">
      <dgm:prSet/>
      <dgm:spPr/>
      <dgm:t>
        <a:bodyPr/>
        <a:lstStyle/>
        <a:p>
          <a:pPr rtl="0"/>
          <a:r>
            <a:rPr lang="en-US" dirty="0" smtClean="0"/>
            <a:t>Step Three: Residency Application</a:t>
          </a:r>
          <a:endParaRPr lang="en-US" dirty="0"/>
        </a:p>
      </dgm:t>
    </dgm:pt>
    <dgm:pt modelId="{2EE8D565-A395-554A-BA27-8D86EAD8ED4D}" type="parTrans" cxnId="{D8E2E7CD-BC69-5740-A09B-AD44517886EB}">
      <dgm:prSet/>
      <dgm:spPr/>
      <dgm:t>
        <a:bodyPr/>
        <a:lstStyle/>
        <a:p>
          <a:endParaRPr lang="en-US"/>
        </a:p>
      </dgm:t>
    </dgm:pt>
    <dgm:pt modelId="{236A3F1E-E9ED-6E4B-8EB2-ECC32F095F23}" type="sibTrans" cxnId="{D8E2E7CD-BC69-5740-A09B-AD44517886EB}">
      <dgm:prSet/>
      <dgm:spPr/>
      <dgm:t>
        <a:bodyPr/>
        <a:lstStyle/>
        <a:p>
          <a:endParaRPr lang="en-US"/>
        </a:p>
      </dgm:t>
    </dgm:pt>
    <dgm:pt modelId="{8DB6DC56-86FE-4540-BC43-37739324D7C9}" type="pres">
      <dgm:prSet presAssocID="{1EC45FB2-D3E9-AE40-BFA8-A2C048723C84}" presName="Name0" presStyleCnt="0">
        <dgm:presLayoutVars>
          <dgm:dir/>
          <dgm:resizeHandles val="exact"/>
        </dgm:presLayoutVars>
      </dgm:prSet>
      <dgm:spPr/>
      <dgm:t>
        <a:bodyPr/>
        <a:lstStyle/>
        <a:p>
          <a:endParaRPr lang="en-US"/>
        </a:p>
      </dgm:t>
    </dgm:pt>
    <dgm:pt modelId="{658C21C6-F3F3-704F-9285-72EF0F3FDF5E}" type="pres">
      <dgm:prSet presAssocID="{E310CEFD-BBB7-AE41-B9DD-1FE691A8ADE6}" presName="node" presStyleLbl="node1" presStyleIdx="0" presStyleCnt="3">
        <dgm:presLayoutVars>
          <dgm:bulletEnabled val="1"/>
        </dgm:presLayoutVars>
      </dgm:prSet>
      <dgm:spPr/>
      <dgm:t>
        <a:bodyPr/>
        <a:lstStyle/>
        <a:p>
          <a:endParaRPr lang="en-US"/>
        </a:p>
      </dgm:t>
    </dgm:pt>
    <dgm:pt modelId="{4919874D-CE68-1C4C-BB84-01363181AB42}" type="pres">
      <dgm:prSet presAssocID="{BDE2E232-F459-8644-B46D-39FB643B999F}" presName="sibTrans" presStyleLbl="sibTrans2D1" presStyleIdx="0" presStyleCnt="2"/>
      <dgm:spPr/>
      <dgm:t>
        <a:bodyPr/>
        <a:lstStyle/>
        <a:p>
          <a:endParaRPr lang="en-US"/>
        </a:p>
      </dgm:t>
    </dgm:pt>
    <dgm:pt modelId="{52B2FD04-55FE-E04F-9CD3-EA6C8C9071F1}" type="pres">
      <dgm:prSet presAssocID="{BDE2E232-F459-8644-B46D-39FB643B999F}" presName="connectorText" presStyleLbl="sibTrans2D1" presStyleIdx="0" presStyleCnt="2"/>
      <dgm:spPr/>
      <dgm:t>
        <a:bodyPr/>
        <a:lstStyle/>
        <a:p>
          <a:endParaRPr lang="en-US"/>
        </a:p>
      </dgm:t>
    </dgm:pt>
    <dgm:pt modelId="{94FA57AD-7E55-2846-88E6-CC48C3192DB6}" type="pres">
      <dgm:prSet presAssocID="{A297B392-AFDB-5A4A-ABE5-7F66272B5827}" presName="node" presStyleLbl="node1" presStyleIdx="1" presStyleCnt="3">
        <dgm:presLayoutVars>
          <dgm:bulletEnabled val="1"/>
        </dgm:presLayoutVars>
      </dgm:prSet>
      <dgm:spPr/>
      <dgm:t>
        <a:bodyPr/>
        <a:lstStyle/>
        <a:p>
          <a:endParaRPr lang="en-US"/>
        </a:p>
      </dgm:t>
    </dgm:pt>
    <dgm:pt modelId="{3611BD03-31CB-244A-9B27-037421E0C360}" type="pres">
      <dgm:prSet presAssocID="{F8E4B6E2-1F40-2840-B324-8B9C3C131906}" presName="sibTrans" presStyleLbl="sibTrans2D1" presStyleIdx="1" presStyleCnt="2"/>
      <dgm:spPr/>
      <dgm:t>
        <a:bodyPr/>
        <a:lstStyle/>
        <a:p>
          <a:endParaRPr lang="en-US"/>
        </a:p>
      </dgm:t>
    </dgm:pt>
    <dgm:pt modelId="{456CCA4A-EBFC-3145-B37F-106F0F57D7E3}" type="pres">
      <dgm:prSet presAssocID="{F8E4B6E2-1F40-2840-B324-8B9C3C131906}" presName="connectorText" presStyleLbl="sibTrans2D1" presStyleIdx="1" presStyleCnt="2"/>
      <dgm:spPr/>
      <dgm:t>
        <a:bodyPr/>
        <a:lstStyle/>
        <a:p>
          <a:endParaRPr lang="en-US"/>
        </a:p>
      </dgm:t>
    </dgm:pt>
    <dgm:pt modelId="{2F7EDC8C-0CE1-C444-B2E0-FABE9AB06C6E}" type="pres">
      <dgm:prSet presAssocID="{DBB172B2-AD2D-F84C-8444-64390B5ED865}" presName="node" presStyleLbl="node1" presStyleIdx="2" presStyleCnt="3">
        <dgm:presLayoutVars>
          <dgm:bulletEnabled val="1"/>
        </dgm:presLayoutVars>
      </dgm:prSet>
      <dgm:spPr/>
      <dgm:t>
        <a:bodyPr/>
        <a:lstStyle/>
        <a:p>
          <a:endParaRPr lang="en-US"/>
        </a:p>
      </dgm:t>
    </dgm:pt>
  </dgm:ptLst>
  <dgm:cxnLst>
    <dgm:cxn modelId="{85B6CFBF-4356-0A48-A958-81710B3ABE4B}" type="presOf" srcId="{BDE2E232-F459-8644-B46D-39FB643B999F}" destId="{52B2FD04-55FE-E04F-9CD3-EA6C8C9071F1}" srcOrd="1" destOrd="0" presId="urn:microsoft.com/office/officeart/2005/8/layout/process1"/>
    <dgm:cxn modelId="{6BB1D76F-9CC0-7842-9022-978705C7174A}" srcId="{1EC45FB2-D3E9-AE40-BFA8-A2C048723C84}" destId="{E310CEFD-BBB7-AE41-B9DD-1FE691A8ADE6}" srcOrd="0" destOrd="0" parTransId="{66BACB27-0E26-2744-8A44-E78455F08835}" sibTransId="{BDE2E232-F459-8644-B46D-39FB643B999F}"/>
    <dgm:cxn modelId="{8F74AB29-0D4F-E44F-989D-63E8F55580DE}" type="presOf" srcId="{1EC45FB2-D3E9-AE40-BFA8-A2C048723C84}" destId="{8DB6DC56-86FE-4540-BC43-37739324D7C9}" srcOrd="0" destOrd="0" presId="urn:microsoft.com/office/officeart/2005/8/layout/process1"/>
    <dgm:cxn modelId="{BB0B3570-BAC6-3046-A625-D3A29C2AAE40}" type="presOf" srcId="{F8E4B6E2-1F40-2840-B324-8B9C3C131906}" destId="{3611BD03-31CB-244A-9B27-037421E0C360}" srcOrd="0" destOrd="0" presId="urn:microsoft.com/office/officeart/2005/8/layout/process1"/>
    <dgm:cxn modelId="{075ED582-7018-D547-BDF0-BC3C073B1FC9}" type="presOf" srcId="{F8E4B6E2-1F40-2840-B324-8B9C3C131906}" destId="{456CCA4A-EBFC-3145-B37F-106F0F57D7E3}" srcOrd="1" destOrd="0" presId="urn:microsoft.com/office/officeart/2005/8/layout/process1"/>
    <dgm:cxn modelId="{5AD59A76-6E5C-674A-99E6-B6422559F3B1}" type="presOf" srcId="{BDE2E232-F459-8644-B46D-39FB643B999F}" destId="{4919874D-CE68-1C4C-BB84-01363181AB42}" srcOrd="0" destOrd="0" presId="urn:microsoft.com/office/officeart/2005/8/layout/process1"/>
    <dgm:cxn modelId="{00B24D77-2D16-0344-BE8F-EA090FC59F99}" srcId="{1EC45FB2-D3E9-AE40-BFA8-A2C048723C84}" destId="{A297B392-AFDB-5A4A-ABE5-7F66272B5827}" srcOrd="1" destOrd="0" parTransId="{4F3B3E09-CFC8-CB4E-B254-E17DCF2BC77C}" sibTransId="{F8E4B6E2-1F40-2840-B324-8B9C3C131906}"/>
    <dgm:cxn modelId="{10517E03-3DD8-B14D-A2BA-99E5608DBE2B}" type="presOf" srcId="{E310CEFD-BBB7-AE41-B9DD-1FE691A8ADE6}" destId="{658C21C6-F3F3-704F-9285-72EF0F3FDF5E}" srcOrd="0" destOrd="0" presId="urn:microsoft.com/office/officeart/2005/8/layout/process1"/>
    <dgm:cxn modelId="{D8E2E7CD-BC69-5740-A09B-AD44517886EB}" srcId="{1EC45FB2-D3E9-AE40-BFA8-A2C048723C84}" destId="{DBB172B2-AD2D-F84C-8444-64390B5ED865}" srcOrd="2" destOrd="0" parTransId="{2EE8D565-A395-554A-BA27-8D86EAD8ED4D}" sibTransId="{236A3F1E-E9ED-6E4B-8EB2-ECC32F095F23}"/>
    <dgm:cxn modelId="{97163F4F-13E3-B44A-9A71-B2E7F512362B}" type="presOf" srcId="{DBB172B2-AD2D-F84C-8444-64390B5ED865}" destId="{2F7EDC8C-0CE1-C444-B2E0-FABE9AB06C6E}" srcOrd="0" destOrd="0" presId="urn:microsoft.com/office/officeart/2005/8/layout/process1"/>
    <dgm:cxn modelId="{C2844858-6AEA-954F-B87D-F0A809E1F19A}" type="presOf" srcId="{A297B392-AFDB-5A4A-ABE5-7F66272B5827}" destId="{94FA57AD-7E55-2846-88E6-CC48C3192DB6}" srcOrd="0" destOrd="0" presId="urn:microsoft.com/office/officeart/2005/8/layout/process1"/>
    <dgm:cxn modelId="{FEC915FF-A458-FE41-A48A-015090F42FCE}" type="presParOf" srcId="{8DB6DC56-86FE-4540-BC43-37739324D7C9}" destId="{658C21C6-F3F3-704F-9285-72EF0F3FDF5E}" srcOrd="0" destOrd="0" presId="urn:microsoft.com/office/officeart/2005/8/layout/process1"/>
    <dgm:cxn modelId="{F47CE7BA-1B1C-964D-9C2E-4AFDC8E2E3AB}" type="presParOf" srcId="{8DB6DC56-86FE-4540-BC43-37739324D7C9}" destId="{4919874D-CE68-1C4C-BB84-01363181AB42}" srcOrd="1" destOrd="0" presId="urn:microsoft.com/office/officeart/2005/8/layout/process1"/>
    <dgm:cxn modelId="{70A8C60B-0062-9B40-9C49-B605821879B8}" type="presParOf" srcId="{4919874D-CE68-1C4C-BB84-01363181AB42}" destId="{52B2FD04-55FE-E04F-9CD3-EA6C8C9071F1}" srcOrd="0" destOrd="0" presId="urn:microsoft.com/office/officeart/2005/8/layout/process1"/>
    <dgm:cxn modelId="{7AE672FF-1352-DA46-99D6-F56379A787C1}" type="presParOf" srcId="{8DB6DC56-86FE-4540-BC43-37739324D7C9}" destId="{94FA57AD-7E55-2846-88E6-CC48C3192DB6}" srcOrd="2" destOrd="0" presId="urn:microsoft.com/office/officeart/2005/8/layout/process1"/>
    <dgm:cxn modelId="{CEEF75F9-DE20-7F4D-B669-EDE6CE4589B2}" type="presParOf" srcId="{8DB6DC56-86FE-4540-BC43-37739324D7C9}" destId="{3611BD03-31CB-244A-9B27-037421E0C360}" srcOrd="3" destOrd="0" presId="urn:microsoft.com/office/officeart/2005/8/layout/process1"/>
    <dgm:cxn modelId="{B121F50D-6DD7-5F48-8A4F-BF2BE3DF4B90}" type="presParOf" srcId="{3611BD03-31CB-244A-9B27-037421E0C360}" destId="{456CCA4A-EBFC-3145-B37F-106F0F57D7E3}" srcOrd="0" destOrd="0" presId="urn:microsoft.com/office/officeart/2005/8/layout/process1"/>
    <dgm:cxn modelId="{536C3B58-B41E-E74B-8D7D-337891B5D637}" type="presParOf" srcId="{8DB6DC56-86FE-4540-BC43-37739324D7C9}" destId="{2F7EDC8C-0CE1-C444-B2E0-FABE9AB06C6E}"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C21C6-F3F3-704F-9285-72EF0F3FDF5E}">
      <dsp:nvSpPr>
        <dsp:cNvPr id="0" name=""/>
        <dsp:cNvSpPr/>
      </dsp:nvSpPr>
      <dsp:spPr>
        <a:xfrm>
          <a:off x="7233" y="1614418"/>
          <a:ext cx="2161877" cy="1297126"/>
        </a:xfrm>
        <a:prstGeom prst="roundRect">
          <a:avLst>
            <a:gd name="adj" fmla="val 10000"/>
          </a:avLst>
        </a:prstGeom>
        <a:gradFill rotWithShape="0">
          <a:gsLst>
            <a:gs pos="0">
              <a:schemeClr val="accent4">
                <a:hueOff val="0"/>
                <a:satOff val="0"/>
                <a:lumOff val="0"/>
                <a:alphaOff val="0"/>
                <a:shade val="54000"/>
                <a:satMod val="105000"/>
              </a:schemeClr>
            </a:gs>
            <a:gs pos="47500">
              <a:schemeClr val="accent4">
                <a:hueOff val="0"/>
                <a:satOff val="0"/>
                <a:lumOff val="0"/>
                <a:alphaOff val="0"/>
                <a:shade val="88000"/>
                <a:satMod val="105000"/>
              </a:schemeClr>
            </a:gs>
            <a:gs pos="58500">
              <a:schemeClr val="accent4">
                <a:hueOff val="0"/>
                <a:satOff val="0"/>
                <a:lumOff val="0"/>
                <a:alphaOff val="0"/>
                <a:shade val="88000"/>
                <a:satMod val="105000"/>
              </a:schemeClr>
            </a:gs>
            <a:gs pos="100000">
              <a:schemeClr val="accent4">
                <a:hueOff val="0"/>
                <a:satOff val="0"/>
                <a:lumOff val="0"/>
                <a:alphaOff val="0"/>
                <a:shade val="54000"/>
                <a:satMod val="105000"/>
              </a:schemeClr>
            </a:gs>
          </a:gsLst>
          <a:lin ang="3600000" scaled="1"/>
        </a:gradFill>
        <a:ln>
          <a:noFill/>
        </a:ln>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Step One: State Court</a:t>
          </a:r>
          <a:endParaRPr lang="en-US" sz="2600" kern="1200" dirty="0"/>
        </a:p>
      </dsp:txBody>
      <dsp:txXfrm>
        <a:off x="45225" y="1652410"/>
        <a:ext cx="2085893" cy="1221142"/>
      </dsp:txXfrm>
    </dsp:sp>
    <dsp:sp modelId="{4919874D-CE68-1C4C-BB84-01363181AB42}">
      <dsp:nvSpPr>
        <dsp:cNvPr id="0" name=""/>
        <dsp:cNvSpPr/>
      </dsp:nvSpPr>
      <dsp:spPr>
        <a:xfrm>
          <a:off x="2385298" y="1994908"/>
          <a:ext cx="458317" cy="536145"/>
        </a:xfrm>
        <a:prstGeom prst="rightArrow">
          <a:avLst>
            <a:gd name="adj1" fmla="val 60000"/>
            <a:gd name="adj2" fmla="val 50000"/>
          </a:avLst>
        </a:prstGeom>
        <a:gradFill rotWithShape="0">
          <a:gsLst>
            <a:gs pos="0">
              <a:schemeClr val="accent4">
                <a:tint val="60000"/>
                <a:hueOff val="0"/>
                <a:satOff val="0"/>
                <a:lumOff val="0"/>
                <a:alphaOff val="0"/>
                <a:shade val="54000"/>
                <a:satMod val="105000"/>
              </a:schemeClr>
            </a:gs>
            <a:gs pos="47500">
              <a:schemeClr val="accent4">
                <a:tint val="60000"/>
                <a:hueOff val="0"/>
                <a:satOff val="0"/>
                <a:lumOff val="0"/>
                <a:alphaOff val="0"/>
                <a:shade val="88000"/>
                <a:satMod val="105000"/>
              </a:schemeClr>
            </a:gs>
            <a:gs pos="58500">
              <a:schemeClr val="accent4">
                <a:tint val="60000"/>
                <a:hueOff val="0"/>
                <a:satOff val="0"/>
                <a:lumOff val="0"/>
                <a:alphaOff val="0"/>
                <a:shade val="88000"/>
                <a:satMod val="105000"/>
              </a:schemeClr>
            </a:gs>
            <a:gs pos="100000">
              <a:schemeClr val="accent4">
                <a:tint val="60000"/>
                <a:hueOff val="0"/>
                <a:satOff val="0"/>
                <a:lumOff val="0"/>
                <a:alphaOff val="0"/>
                <a:shade val="54000"/>
                <a:satMod val="105000"/>
              </a:schemeClr>
            </a:gs>
          </a:gsLst>
          <a:lin ang="3600000" scaled="1"/>
        </a:gradFill>
        <a:ln>
          <a:noFill/>
        </a:ln>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a:off x="2385298" y="2102137"/>
        <a:ext cx="320822" cy="321687"/>
      </dsp:txXfrm>
    </dsp:sp>
    <dsp:sp modelId="{94FA57AD-7E55-2846-88E6-CC48C3192DB6}">
      <dsp:nvSpPr>
        <dsp:cNvPr id="0" name=""/>
        <dsp:cNvSpPr/>
      </dsp:nvSpPr>
      <dsp:spPr>
        <a:xfrm>
          <a:off x="3033861" y="1614418"/>
          <a:ext cx="2161877" cy="1297126"/>
        </a:xfrm>
        <a:prstGeom prst="roundRect">
          <a:avLst>
            <a:gd name="adj" fmla="val 10000"/>
          </a:avLst>
        </a:prstGeom>
        <a:gradFill rotWithShape="0">
          <a:gsLst>
            <a:gs pos="0">
              <a:schemeClr val="accent4">
                <a:hueOff val="0"/>
                <a:satOff val="0"/>
                <a:lumOff val="0"/>
                <a:alphaOff val="0"/>
                <a:shade val="54000"/>
                <a:satMod val="105000"/>
              </a:schemeClr>
            </a:gs>
            <a:gs pos="47500">
              <a:schemeClr val="accent4">
                <a:hueOff val="0"/>
                <a:satOff val="0"/>
                <a:lumOff val="0"/>
                <a:alphaOff val="0"/>
                <a:shade val="88000"/>
                <a:satMod val="105000"/>
              </a:schemeClr>
            </a:gs>
            <a:gs pos="58500">
              <a:schemeClr val="accent4">
                <a:hueOff val="0"/>
                <a:satOff val="0"/>
                <a:lumOff val="0"/>
                <a:alphaOff val="0"/>
                <a:shade val="88000"/>
                <a:satMod val="105000"/>
              </a:schemeClr>
            </a:gs>
            <a:gs pos="100000">
              <a:schemeClr val="accent4">
                <a:hueOff val="0"/>
                <a:satOff val="0"/>
                <a:lumOff val="0"/>
                <a:alphaOff val="0"/>
                <a:shade val="54000"/>
                <a:satMod val="105000"/>
              </a:schemeClr>
            </a:gs>
          </a:gsLst>
          <a:lin ang="3600000" scaled="1"/>
        </a:gradFill>
        <a:ln>
          <a:noFill/>
        </a:ln>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Step Two:     SIJS Petition</a:t>
          </a:r>
          <a:endParaRPr lang="en-US" sz="2600" kern="1200" dirty="0"/>
        </a:p>
      </dsp:txBody>
      <dsp:txXfrm>
        <a:off x="3071853" y="1652410"/>
        <a:ext cx="2085893" cy="1221142"/>
      </dsp:txXfrm>
    </dsp:sp>
    <dsp:sp modelId="{3611BD03-31CB-244A-9B27-037421E0C360}">
      <dsp:nvSpPr>
        <dsp:cNvPr id="0" name=""/>
        <dsp:cNvSpPr/>
      </dsp:nvSpPr>
      <dsp:spPr>
        <a:xfrm>
          <a:off x="5411926" y="1994908"/>
          <a:ext cx="458317" cy="536145"/>
        </a:xfrm>
        <a:prstGeom prst="rightArrow">
          <a:avLst>
            <a:gd name="adj1" fmla="val 60000"/>
            <a:gd name="adj2" fmla="val 50000"/>
          </a:avLst>
        </a:prstGeom>
        <a:gradFill rotWithShape="0">
          <a:gsLst>
            <a:gs pos="0">
              <a:schemeClr val="accent4">
                <a:tint val="60000"/>
                <a:hueOff val="0"/>
                <a:satOff val="0"/>
                <a:lumOff val="0"/>
                <a:alphaOff val="0"/>
                <a:shade val="54000"/>
                <a:satMod val="105000"/>
              </a:schemeClr>
            </a:gs>
            <a:gs pos="47500">
              <a:schemeClr val="accent4">
                <a:tint val="60000"/>
                <a:hueOff val="0"/>
                <a:satOff val="0"/>
                <a:lumOff val="0"/>
                <a:alphaOff val="0"/>
                <a:shade val="88000"/>
                <a:satMod val="105000"/>
              </a:schemeClr>
            </a:gs>
            <a:gs pos="58500">
              <a:schemeClr val="accent4">
                <a:tint val="60000"/>
                <a:hueOff val="0"/>
                <a:satOff val="0"/>
                <a:lumOff val="0"/>
                <a:alphaOff val="0"/>
                <a:shade val="88000"/>
                <a:satMod val="105000"/>
              </a:schemeClr>
            </a:gs>
            <a:gs pos="100000">
              <a:schemeClr val="accent4">
                <a:tint val="60000"/>
                <a:hueOff val="0"/>
                <a:satOff val="0"/>
                <a:lumOff val="0"/>
                <a:alphaOff val="0"/>
                <a:shade val="54000"/>
                <a:satMod val="105000"/>
              </a:schemeClr>
            </a:gs>
          </a:gsLst>
          <a:lin ang="3600000" scaled="1"/>
        </a:gradFill>
        <a:ln>
          <a:noFill/>
        </a:ln>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a:off x="5411926" y="2102137"/>
        <a:ext cx="320822" cy="321687"/>
      </dsp:txXfrm>
    </dsp:sp>
    <dsp:sp modelId="{2F7EDC8C-0CE1-C444-B2E0-FABE9AB06C6E}">
      <dsp:nvSpPr>
        <dsp:cNvPr id="0" name=""/>
        <dsp:cNvSpPr/>
      </dsp:nvSpPr>
      <dsp:spPr>
        <a:xfrm>
          <a:off x="6060489" y="1614418"/>
          <a:ext cx="2161877" cy="1297126"/>
        </a:xfrm>
        <a:prstGeom prst="roundRect">
          <a:avLst>
            <a:gd name="adj" fmla="val 10000"/>
          </a:avLst>
        </a:prstGeom>
        <a:gradFill rotWithShape="0">
          <a:gsLst>
            <a:gs pos="0">
              <a:schemeClr val="accent4">
                <a:hueOff val="0"/>
                <a:satOff val="0"/>
                <a:lumOff val="0"/>
                <a:alphaOff val="0"/>
                <a:shade val="54000"/>
                <a:satMod val="105000"/>
              </a:schemeClr>
            </a:gs>
            <a:gs pos="47500">
              <a:schemeClr val="accent4">
                <a:hueOff val="0"/>
                <a:satOff val="0"/>
                <a:lumOff val="0"/>
                <a:alphaOff val="0"/>
                <a:shade val="88000"/>
                <a:satMod val="105000"/>
              </a:schemeClr>
            </a:gs>
            <a:gs pos="58500">
              <a:schemeClr val="accent4">
                <a:hueOff val="0"/>
                <a:satOff val="0"/>
                <a:lumOff val="0"/>
                <a:alphaOff val="0"/>
                <a:shade val="88000"/>
                <a:satMod val="105000"/>
              </a:schemeClr>
            </a:gs>
            <a:gs pos="100000">
              <a:schemeClr val="accent4">
                <a:hueOff val="0"/>
                <a:satOff val="0"/>
                <a:lumOff val="0"/>
                <a:alphaOff val="0"/>
                <a:shade val="54000"/>
                <a:satMod val="105000"/>
              </a:schemeClr>
            </a:gs>
          </a:gsLst>
          <a:lin ang="3600000" scaled="1"/>
        </a:gradFill>
        <a:ln>
          <a:noFill/>
        </a:ln>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Step Three: Residency Application</a:t>
          </a:r>
          <a:endParaRPr lang="en-US" sz="2600" kern="1200" dirty="0"/>
        </a:p>
      </dsp:txBody>
      <dsp:txXfrm>
        <a:off x="6098481" y="1652410"/>
        <a:ext cx="2085893" cy="12211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itchFamily="34" charset="0"/>
                <a:ea typeface="ヒラギノ角ゴ Pro W3" charset="-128"/>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DF4F09C9-B159-49CC-9C5A-416D4F9B2C36}" type="datetimeFigureOut">
              <a:rPr lang="en-US" altLang="en-US"/>
              <a:pPr/>
              <a:t>10/31/2014</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itchFamily="34" charset="0"/>
                <a:ea typeface="ヒラギノ角ゴ Pro W3" charset="-128"/>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2F13050F-DE8F-4C3E-89A5-C9E1CB2DE577}" type="slidenum">
              <a:rPr lang="en-US" altLang="en-US"/>
              <a:pPr/>
              <a:t>‹#›</a:t>
            </a:fld>
            <a:endParaRPr lang="en-US" altLang="en-US" dirty="0"/>
          </a:p>
        </p:txBody>
      </p:sp>
    </p:spTree>
    <p:extLst>
      <p:ext uri="{BB962C8B-B14F-4D97-AF65-F5344CB8AC3E}">
        <p14:creationId xmlns:p14="http://schemas.microsoft.com/office/powerpoint/2010/main" val="2229848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1D754F77-F230-44B0-B29F-DB605DB59EBE}" type="slidenum">
              <a:rPr lang="en-US" altLang="en-US" sz="1200"/>
              <a:pPr/>
              <a:t>16</a:t>
            </a:fld>
            <a:endParaRPr lang="en-US"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2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A690F476-83AA-444C-BE0D-32052093072B}" type="slidenum">
              <a:rPr lang="en-US" altLang="en-US" sz="1200"/>
              <a:pPr/>
              <a:t>26</a:t>
            </a:fld>
            <a:endParaRPr lang="en-US"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E6111530-63C2-4D97-B142-E5C1D9AEC140}" type="slidenum">
              <a:rPr lang="en-US" altLang="en-US" sz="1200"/>
              <a:pPr/>
              <a:t>27</a:t>
            </a:fld>
            <a:endParaRPr lang="en-US"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9C253A54-EE98-4B95-BC64-06B16FBC27F5}" type="slidenum">
              <a:rPr lang="en-US" altLang="en-US" sz="1200"/>
              <a:pPr/>
              <a:t>28</a:t>
            </a:fld>
            <a:endParaRPr lang="en-US"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BD0CAD1E-6B0C-4A4A-BF07-549753E9C226}" type="slidenum">
              <a:rPr lang="en-US" altLang="en-US" sz="1200"/>
              <a:pPr/>
              <a:t>29</a:t>
            </a:fld>
            <a:endParaRPr lang="en-US"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34E57509-D99A-493C-B8C8-22D7F56EB6D8}" type="slidenum">
              <a:rPr lang="en-US" altLang="en-US" sz="1200"/>
              <a:pPr/>
              <a:t>30</a:t>
            </a:fld>
            <a:endParaRPr lang="en-US" alt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DA8534D1-F894-4268-9C0B-5162D809B3A6}" type="slidenum">
              <a:rPr lang="en-US" altLang="en-US" sz="1200"/>
              <a:pPr/>
              <a:t>31</a:t>
            </a:fld>
            <a:endParaRPr lang="en-US" altLang="en-US" sz="12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87C6CF70-6D8E-4E95-9082-B4CED7096079}" type="slidenum">
              <a:rPr lang="en-US" altLang="en-US" sz="1200"/>
              <a:pPr/>
              <a:t>33</a:t>
            </a:fld>
            <a:endParaRPr lang="en-US" altLang="en-US"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3E22494F-1FA3-4735-BBBF-51D2814F5AC0}" type="slidenum">
              <a:rPr lang="en-US" altLang="en-US" sz="1200"/>
              <a:pPr/>
              <a:t>34</a:t>
            </a:fld>
            <a:endParaRPr lang="en-US" altLang="en-US" sz="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37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895E85BA-CE4D-49EE-A242-6779875EE60E}" type="slidenum">
              <a:rPr lang="en-US" altLang="en-US" sz="1200"/>
              <a:pPr/>
              <a:t>35</a:t>
            </a:fld>
            <a:endParaRPr lang="en-US" altLang="en-US"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79EC1EB0-8792-42E0-BC7F-E3D635ED7B69}" type="slidenum">
              <a:rPr lang="en-US" altLang="en-US" sz="1200"/>
              <a:pPr/>
              <a:t>36</a:t>
            </a:fld>
            <a:endParaRPr lang="en-US"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47BD1566-E23D-4C72-AFE1-F05B1ED30B1F}" type="slidenum">
              <a:rPr lang="en-US" altLang="en-US" sz="1200"/>
              <a:pPr/>
              <a:t>17</a:t>
            </a:fld>
            <a:endParaRPr lang="en-US" alt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78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6A7DD173-3761-4667-8735-963E699B6AF1}" type="slidenum">
              <a:rPr lang="en-US" altLang="en-US" sz="1200"/>
              <a:pPr/>
              <a:t>37</a:t>
            </a:fld>
            <a:endParaRPr lang="en-US" altLang="en-US"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98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05166392-8484-4D74-B932-9CF0DBBADA2B}" type="slidenum">
              <a:rPr lang="en-US" altLang="en-US" sz="1200"/>
              <a:pPr/>
              <a:t>38</a:t>
            </a:fld>
            <a:endParaRPr lang="en-US" altLang="en-US" sz="12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70AC7662-B966-4421-BE2B-3E74994B2D0B}" type="slidenum">
              <a:rPr lang="en-US" altLang="en-US" sz="1200"/>
              <a:pPr/>
              <a:t>39</a:t>
            </a:fld>
            <a:endParaRPr lang="en-US" altLang="en-US" sz="12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80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1067FBA9-8158-43BD-B584-66A029BDF339}" type="slidenum">
              <a:rPr lang="en-US" altLang="en-US" sz="1200"/>
              <a:pPr/>
              <a:t>42</a:t>
            </a:fld>
            <a:endParaRPr lang="en-US" altLang="en-US" sz="1200"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01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280482F7-9B7C-4ABE-A97B-5DF181425762}" type="slidenum">
              <a:rPr lang="en-US" altLang="en-US" sz="1200"/>
              <a:pPr/>
              <a:t>43</a:t>
            </a:fld>
            <a:endParaRPr lang="en-US" altLang="en-US" sz="12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21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BE0C6359-227A-4688-B0D8-286A02DDF5B4}" type="slidenum">
              <a:rPr lang="en-US" altLang="en-US" sz="1200"/>
              <a:pPr/>
              <a:t>44</a:t>
            </a:fld>
            <a:endParaRPr lang="en-US" altLang="en-US" sz="12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42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01B7295F-79D4-4785-8408-C47EF8BB0F4B}" type="slidenum">
              <a:rPr lang="en-US" altLang="en-US" sz="1200"/>
              <a:pPr/>
              <a:t>45</a:t>
            </a:fld>
            <a:endParaRPr lang="en-US" altLang="en-US"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62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0F1D3C21-C614-4BCC-ADAB-8D2F3A9274A4}" type="slidenum">
              <a:rPr lang="en-US" altLang="en-US" sz="1200"/>
              <a:pPr/>
              <a:t>46</a:t>
            </a:fld>
            <a:endParaRPr lang="en-US" altLang="en-US" sz="120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003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C980AC29-1701-4546-BE9E-D91FC6A72190}" type="slidenum">
              <a:rPr lang="en-US" altLang="en-US" sz="1200"/>
              <a:pPr/>
              <a:t>48</a:t>
            </a:fld>
            <a:endParaRPr lang="en-US" altLang="en-US" sz="1200"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024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95CA1C0C-C71C-4C0D-ABC6-55EF89CEBBDE}" type="slidenum">
              <a:rPr lang="en-US" altLang="en-US" sz="1200"/>
              <a:pPr/>
              <a:t>49</a:t>
            </a:fld>
            <a:endParaRPr lang="en-US"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E545D961-5C8C-44D5-86AB-22030A03B46A}" type="slidenum">
              <a:rPr lang="en-US" altLang="en-US" sz="1200"/>
              <a:pPr/>
              <a:t>18</a:t>
            </a:fld>
            <a:endParaRPr lang="en-US" altLang="en-US" sz="1200"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064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C75C13B2-5D11-4774-8A3B-6909BB8EE2E5}" type="slidenum">
              <a:rPr lang="en-US" altLang="en-US" sz="1200"/>
              <a:pPr/>
              <a:t>51</a:t>
            </a:fld>
            <a:endParaRPr lang="en-US" altLang="en-US" sz="1200"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05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3EF8A003-56D4-4C7E-8909-22CBA4F24DCD}" type="slidenum">
              <a:rPr lang="en-US" altLang="en-US" sz="1200"/>
              <a:pPr/>
              <a:t>53</a:t>
            </a:fld>
            <a:endParaRPr lang="en-US" altLang="en-US" sz="1200"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26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B13F9F5A-DC31-48FC-8F98-9270E5FE9B0E}" type="slidenum">
              <a:rPr lang="en-US" altLang="en-US" sz="1200"/>
              <a:pPr/>
              <a:t>54</a:t>
            </a:fld>
            <a:endParaRPr lang="en-US" altLang="en-US" sz="1200"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46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06BBEA46-9A02-48E8-A4DC-8D4246961D94}" type="slidenum">
              <a:rPr lang="en-US" altLang="en-US" sz="1200"/>
              <a:pPr/>
              <a:t>55</a:t>
            </a:fld>
            <a:endParaRPr lang="en-US" altLang="en-US" sz="1200"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87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71073D5A-5596-4C76-BF91-983F3AED2E4C}" type="slidenum">
              <a:rPr lang="en-US" altLang="en-US" sz="1200"/>
              <a:pPr/>
              <a:t>57</a:t>
            </a:fld>
            <a:endParaRPr lang="en-US"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62013CFA-6C79-436E-B4B7-9C788568ECC3}" type="slidenum">
              <a:rPr lang="en-US" altLang="en-US" sz="1200"/>
              <a:pPr/>
              <a:t>19</a:t>
            </a:fld>
            <a:endParaRPr lang="en-US"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36ED0BFB-BBB7-49AA-B987-3D1FE3AB1E83}" type="slidenum">
              <a:rPr lang="en-US" altLang="en-US" sz="1200"/>
              <a:pPr/>
              <a:t>20</a:t>
            </a:fld>
            <a:endParaRPr lang="en-US"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27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2EB577DB-BECF-4D1F-A274-46A77F3D6B5A}" type="slidenum">
              <a:rPr lang="en-US" altLang="en-US" sz="1200"/>
              <a:pPr/>
              <a:t>21</a:t>
            </a:fld>
            <a:endParaRPr lang="en-US"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9CA5B02C-9A71-4705-8839-BABEA275F9C4}" type="slidenum">
              <a:rPr lang="en-US" altLang="en-US" sz="1200"/>
              <a:pPr/>
              <a:t>23</a:t>
            </a:fld>
            <a:endParaRPr lang="en-US"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9CA5B02C-9A71-4705-8839-BABEA275F9C4}" type="slidenum">
              <a:rPr lang="en-US" altLang="en-US" sz="1200"/>
              <a:pPr/>
              <a:t>24</a:t>
            </a:fld>
            <a:endParaRPr lang="en-US"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937EA212-96AF-454F-BC30-A317E79D56C3}" type="slidenum">
              <a:rPr lang="en-US" altLang="en-US" sz="1200"/>
              <a:pPr/>
              <a:t>25</a:t>
            </a:fld>
            <a:endParaRPr lang="en-US"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599" y="2630085"/>
            <a:ext cx="8686800" cy="1990004"/>
          </a:xfrm>
        </p:spPr>
        <p:txBody>
          <a:bodyPr anchor="b">
            <a:noAutofit/>
          </a:bodyPr>
          <a:lstStyle>
            <a:lvl1pPr>
              <a:defRPr sz="5400" b="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200">
                <a:solidFill>
                  <a:srgbClr val="FFFFFF"/>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2pPr marL="742950" indent="-285750">
              <a:buFont typeface="Arial" panose="020B0604020202020204"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4554A4E-8485-4950-93AC-0C6C4F97AEEF}" type="datetime1">
              <a:rPr lang="en-US" altLang="en-US" smtClean="0"/>
              <a:pPr/>
              <a:t>10/31/2014</a:t>
            </a:fld>
            <a:endParaRPr lang="en-US" alt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B2F6A29F-89CD-4697-A339-D0F33685F0B8}"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EEBAE89-E33D-46C9-A66E-786DD7186D3D}" type="datetime1">
              <a:rPr lang="en-US" altLang="en-US" smtClean="0"/>
              <a:pPr/>
              <a:t>10/31/2014</a:t>
            </a:fld>
            <a:endParaRPr lang="en-US" alt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6096000" y="6356350"/>
            <a:ext cx="762000" cy="365125"/>
          </a:xfrm>
        </p:spPr>
        <p:txBody>
          <a:bodyPr/>
          <a:lstStyle/>
          <a:p>
            <a:fld id="{075A2322-8182-407F-A6FC-AD78820C0AE3}" type="slidenum">
              <a:rPr lang="en-US" altLang="en-US" smtClean="0"/>
              <a:pPr/>
              <a:t>‹#›</a:t>
            </a:fld>
            <a:endParaRPr lang="en-US" altLang="en-US" dirty="0"/>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197770171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3353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2749011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544063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3872788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1296440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154257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164010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effectLst/>
                <a:latin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Courier New" panose="02070309020205020404" pitchFamily="49" charset="0"/>
              <a:buChar char="o"/>
              <a:defRPr sz="2200">
                <a:latin typeface="Calibri" panose="020F0502020204030204" pitchFamily="34" charset="0"/>
              </a:defRPr>
            </a:lvl1pPr>
            <a:lvl2pPr marL="742950" indent="-285750">
              <a:buFont typeface="Arial" panose="020B0604020202020204" pitchFamily="34" charset="0"/>
              <a:buChar cha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sz="1600">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3540425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9776446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30CA6-7A08-4359-847E-51C5EDCFFC1B}"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ED62D4-80FF-415C-8388-C7E9535E1E8D}" type="slidenum">
              <a:rPr lang="en-US" smtClean="0"/>
              <a:t>‹#›</a:t>
            </a:fld>
            <a:endParaRPr lang="en-US" dirty="0"/>
          </a:p>
        </p:txBody>
      </p:sp>
    </p:spTree>
    <p:extLst>
      <p:ext uri="{BB962C8B-B14F-4D97-AF65-F5344CB8AC3E}">
        <p14:creationId xmlns:p14="http://schemas.microsoft.com/office/powerpoint/2010/main" val="305728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599" y="2819399"/>
            <a:ext cx="8915400" cy="1734091"/>
          </a:xfrm>
        </p:spPr>
        <p:txBody>
          <a:bodyPr anchor="b" anchorCtr="0">
            <a:noAutofit/>
          </a:bodyPr>
          <a:lstStyle>
            <a:lvl1pPr algn="ctr">
              <a:defRPr sz="4000" b="0" cap="none" baseline="0">
                <a:solidFill>
                  <a:schemeClr val="bg1"/>
                </a:solidFill>
                <a:effectLst/>
                <a:latin typeface="Calibri" panose="020F0502020204030204"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CDA2BB8-6C0F-404E-8D96-B5384B67C110}" type="datetime1">
              <a:rPr lang="en-US" altLang="en-US" smtClean="0"/>
              <a:pPr/>
              <a:t>10/31/2014</a:t>
            </a:fld>
            <a:endParaRPr lang="en-US" altLang="en-US" dirty="0"/>
          </a:p>
        </p:txBody>
      </p:sp>
      <p:sp>
        <p:nvSpPr>
          <p:cNvPr id="5" name="Footer Placeholder 4"/>
          <p:cNvSpPr>
            <a:spLocks noGrp="1"/>
          </p:cNvSpPr>
          <p:nvPr>
            <p:ph type="ftr" sz="quarter" idx="11"/>
          </p:nvPr>
        </p:nvSpPr>
        <p:spPr>
          <a:xfrm>
            <a:off x="5791200" y="6356350"/>
            <a:ext cx="2895600" cy="365125"/>
          </a:xfrm>
        </p:spPr>
        <p:txBody>
          <a:body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200"/>
            </a:lvl1pPr>
            <a:lvl2pPr marL="742950" indent="-285750">
              <a:buFont typeface="Arial" panose="020B0604020202020204" pitchFamily="34" charset="0"/>
              <a:buChar cha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200"/>
            </a:lvl1pPr>
            <a:lvl2pPr marL="742950" indent="-285750">
              <a:buFont typeface="Arial" panose="020B0604020202020204" pitchFamily="34" charset="0"/>
              <a:buChar cha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C4C88D2-BEC8-4400-97A2-046B476395AF}" type="datetime1">
              <a:rPr lang="en-US" altLang="en-US" smtClean="0"/>
              <a:pPr/>
              <a:t>10/31/2014</a:t>
            </a:fld>
            <a:endParaRPr lang="en-US" alt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0A1FC9AF-FD92-434F-AA8D-363575E174FF}"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200"/>
            </a:lvl1pPr>
            <a:lvl2pPr marL="742950" indent="-285750">
              <a:buFont typeface="Arial" panose="020B0604020202020204" pitchFamily="34" charset="0"/>
              <a:buChar cha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200"/>
            </a:lvl1pPr>
            <a:lvl2pPr marL="742950" indent="-285750">
              <a:buFont typeface="Arial" panose="020B0604020202020204" pitchFamily="34" charset="0"/>
              <a:buChar cha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3619F98E-99F1-40AC-B538-CFF5E1A4E016}" type="datetime1">
              <a:rPr lang="en-US" altLang="en-US" smtClean="0"/>
              <a:pPr/>
              <a:t>10/31/2014</a:t>
            </a:fld>
            <a:endParaRPr lang="en-US" alt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EAE8C714-FEFB-4C37-8190-C1E98E986340}"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FDA6BF-2420-484C-ADAC-9D255DD9C61D}" type="datetime1">
              <a:rPr lang="en-US" altLang="en-US" smtClean="0"/>
              <a:pPr/>
              <a:t>10/31/2014</a:t>
            </a:fld>
            <a:endParaRPr lang="en-US" alt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D4D11CC0-15A6-42F2-9916-465848CCE684}"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1C432-0985-4BDA-A58E-C1ACF705D6E6}" type="datetime1">
              <a:rPr lang="en-US" altLang="en-US" smtClean="0"/>
              <a:pPr/>
              <a:t>10/31/2014</a:t>
            </a:fld>
            <a:endParaRPr lang="en-US" alt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A6EC2421-A765-4962-BAFC-05A3986D213B}" type="slidenum">
              <a:rPr lang="en-US" altLang="en-US" smtClean="0"/>
              <a:pPr/>
              <a:t>‹#›</a:t>
            </a:fld>
            <a:endParaRPr lang="en-US"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3200" b="0"/>
            </a:lvl1pPr>
          </a:lstStyle>
          <a:p>
            <a:r>
              <a:rPr lang="en-US" dirty="0"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66FDCFE-8AA0-4718-997B-8654557B12D8}" type="datetime1">
              <a:rPr lang="en-US" altLang="en-US" smtClean="0"/>
              <a:pPr/>
              <a:t>10/31/2014</a:t>
            </a:fld>
            <a:endParaRPr lang="en-US" alt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4130A94F-C067-4CD3-9C72-64C2980480FD}" type="slidenum">
              <a:rPr lang="en-US" altLang="en-US" smtClean="0"/>
              <a:pPr/>
              <a:t>‹#›</a:t>
            </a:fld>
            <a:endParaRPr lang="en-US" altLang="en-US"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410971C8-3575-4DDF-9EC0-BEDB4F4F1F5D}" type="datetime1">
              <a:rPr lang="en-US" altLang="en-US" smtClean="0"/>
              <a:pPr/>
              <a:t>10/31/2014</a:t>
            </a:fld>
            <a:endParaRPr lang="en-US" alt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058496B9-8B37-4F77-9143-51788CDF395E}" type="slidenum">
              <a:rPr lang="en-US" altLang="en-US" smtClean="0"/>
              <a:pPr/>
              <a:t>‹#›</a:t>
            </a:fld>
            <a:endParaRPr lang="en-US" altLang="en-US"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5638800" cy="1005840"/>
          </a:xfrm>
        </p:spPr>
        <p:txBody>
          <a:bodyPr anchor="ctr">
            <a:noAutofit/>
          </a:bodyPr>
          <a:lstStyle>
            <a:lvl1pPr algn="l">
              <a:defRPr sz="3200" b="0"/>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5910B23-D016-4692-9AA2-7EB1214689A3}" type="datetime1">
              <a:rPr lang="en-US" altLang="en-US" smtClean="0"/>
              <a:pPr/>
              <a:t>10/31/2014</a:t>
            </a:fld>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296FA-5E9C-4CBC-BBA3-F816EE48FF0F}" type="slidenum">
              <a:rPr lang="en-US" altLang="en-US" smtClean="0"/>
              <a:pPr/>
              <a:t>‹#›</a:t>
            </a:fld>
            <a:endParaRPr lang="en-US" altLang="en-US" dirty="0"/>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logo_clsepa"/>
          <p:cNvPicPr>
            <a:picLocks noChangeAspect="1" noChangeArrowheads="1"/>
          </p:cNvPicPr>
          <p:nvPr userDrawn="1"/>
        </p:nvPicPr>
        <p:blipFill>
          <a:blip r:embed="rId1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timing>
    <p:tnLst>
      <p:par>
        <p:cTn id="1" dur="indefinite" restart="never" nodeType="tmRoot"/>
      </p:par>
    </p:tnLst>
  </p:timing>
  <p:txStyles>
    <p:titleStyle>
      <a:lvl1pPr algn="ctr" defTabSz="914400" rtl="0" eaLnBrk="1" latinLnBrk="0" hangingPunct="1">
        <a:spcBef>
          <a:spcPct val="0"/>
        </a:spcBef>
        <a:buNone/>
        <a:defRPr sz="32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ea typeface="+mj-ea"/>
          <a:cs typeface="+mj-cs"/>
        </a:defRPr>
      </a:lvl1pPr>
    </p:titleStyle>
    <p:bodyStyle>
      <a:lvl1pPr marL="342900" indent="-342900" algn="l" defTabSz="914400" rtl="0" eaLnBrk="1" latinLnBrk="0" hangingPunct="1">
        <a:spcBef>
          <a:spcPct val="20000"/>
        </a:spcBef>
        <a:buClr>
          <a:schemeClr val="accent1"/>
        </a:buClr>
        <a:buSzPct val="75000"/>
        <a:buFont typeface="Courier New" panose="02070309020205020404" pitchFamily="49" charset="0"/>
        <a:buChar char="o"/>
        <a:defRPr sz="2200" kern="1200">
          <a:solidFill>
            <a:schemeClr val="tx2"/>
          </a:solidFill>
          <a:latin typeface="Calibri" panose="020F0502020204030204" pitchFamily="34" charset="0"/>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Calibri" panose="020F0502020204030204" pitchFamily="34" charset="0"/>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Calibri" panose="020F0502020204030204" pitchFamily="34" charset="0"/>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Calibri" panose="020F0502020204030204" pitchFamily="34" charset="0"/>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A30CA6-7A08-4359-847E-51C5EDCFFC1B}" type="datetimeFigureOut">
              <a:rPr lang="en-US" smtClean="0"/>
              <a:t>10/31/2014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D62D4-80FF-415C-8388-C7E9535E1E8D}" type="slidenum">
              <a:rPr lang="en-US" smtClean="0"/>
              <a:t>‹#›</a:t>
            </a:fld>
            <a:endParaRPr lang="en-US" dirty="0"/>
          </a:p>
        </p:txBody>
      </p:sp>
    </p:spTree>
    <p:extLst>
      <p:ext uri="{BB962C8B-B14F-4D97-AF65-F5344CB8AC3E}">
        <p14:creationId xmlns:p14="http://schemas.microsoft.com/office/powerpoint/2010/main" val="1553163362"/>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hyperlink" Target="http://www.ilrc.org/publications/special-immigrant-juvenile-status" TargetMode="External"/><Relationship Id="rId2" Type="http://schemas.openxmlformats.org/officeDocument/2006/relationships/hyperlink" Target="http://www.ilrc.org/info-on-immigration-law/remedies-for-immigrant-children-and-youth"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Unaccompanied Children: Special Immigrant Juvenile Status</a:t>
            </a:r>
          </a:p>
        </p:txBody>
      </p:sp>
      <p:sp>
        <p:nvSpPr>
          <p:cNvPr id="3" name="Rectangle 2"/>
          <p:cNvSpPr/>
          <p:nvPr/>
        </p:nvSpPr>
        <p:spPr>
          <a:xfrm>
            <a:off x="2436125" y="5842660"/>
            <a:ext cx="4572000" cy="1000274"/>
          </a:xfrm>
          <a:prstGeom prst="rect">
            <a:avLst/>
          </a:prstGeom>
        </p:spPr>
        <p:txBody>
          <a:bodyPr anchor="ctr">
            <a:spAutoFit/>
          </a:bodyPr>
          <a:lstStyle/>
          <a:p>
            <a:pPr marL="0" indent="0" algn="ctr" eaLnBrk="1" hangingPunct="1">
              <a:spcBef>
                <a:spcPts val="300"/>
              </a:spcBef>
              <a:buFont typeface="Wingdings" pitchFamily="2" charset="2"/>
              <a:buNone/>
            </a:pPr>
            <a:r>
              <a:rPr lang="en-US" altLang="en-US" dirty="0">
                <a:latin typeface="Calibri" panose="020F0502020204030204" pitchFamily="34" charset="0"/>
              </a:rPr>
              <a:t>Presenter: Helen Beasley, Staff Attorney</a:t>
            </a:r>
          </a:p>
          <a:p>
            <a:pPr marL="0" indent="0" algn="ctr" eaLnBrk="1" hangingPunct="1">
              <a:spcBef>
                <a:spcPts val="300"/>
              </a:spcBef>
              <a:buFont typeface="Wingdings" pitchFamily="2" charset="2"/>
              <a:buNone/>
            </a:pPr>
            <a:r>
              <a:rPr lang="en-US" altLang="en-US" dirty="0">
                <a:latin typeface="Calibri" panose="020F0502020204030204" pitchFamily="34" charset="0"/>
              </a:rPr>
              <a:t>Community Legal Services in East Palo Alto</a:t>
            </a:r>
          </a:p>
          <a:p>
            <a:pPr marL="0" indent="0" algn="ctr" eaLnBrk="1" hangingPunct="1">
              <a:spcBef>
                <a:spcPts val="300"/>
              </a:spcBef>
              <a:buFont typeface="Wingdings" pitchFamily="2" charset="2"/>
              <a:buNone/>
            </a:pPr>
            <a:r>
              <a:rPr lang="en-US" altLang="en-US" dirty="0">
                <a:latin typeface="Calibri" panose="020F0502020204030204" pitchFamily="34" charset="0"/>
              </a:rPr>
              <a:t>September 11, 2014</a:t>
            </a:r>
          </a:p>
        </p:txBody>
      </p:sp>
    </p:spTree>
    <p:extLst>
      <p:ext uri="{BB962C8B-B14F-4D97-AF65-F5344CB8AC3E}">
        <p14:creationId xmlns:p14="http://schemas.microsoft.com/office/powerpoint/2010/main" val="252755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Interview</a:t>
            </a:r>
          </a:p>
        </p:txBody>
      </p:sp>
      <p:sp>
        <p:nvSpPr>
          <p:cNvPr id="3" name="Content Placeholder 2"/>
          <p:cNvSpPr>
            <a:spLocks noGrp="1"/>
          </p:cNvSpPr>
          <p:nvPr>
            <p:ph idx="1"/>
          </p:nvPr>
        </p:nvSpPr>
        <p:spPr/>
        <p:txBody>
          <a:bodyPr/>
          <a:lstStyle/>
          <a:p>
            <a:pPr>
              <a:defRPr/>
            </a:pPr>
            <a:r>
              <a:rPr lang="en-US" dirty="0">
                <a:ea typeface="ヒラギノ角ゴ Pro W3" charset="0"/>
                <a:cs typeface="ヒラギノ角ゴ Pro W3" charset="0"/>
              </a:rPr>
              <a:t>Obtain as much information as possible about the case prior to meeting with the client</a:t>
            </a:r>
          </a:p>
          <a:p>
            <a:pPr lvl="1">
              <a:defRPr/>
            </a:pPr>
            <a:r>
              <a:rPr lang="en-US" dirty="0">
                <a:ea typeface="ヒラギノ角ゴ Pro W3" charset="0"/>
                <a:cs typeface="ヒラギノ角ゴ Pro W3" charset="0"/>
              </a:rPr>
              <a:t>Review all documentation sent by referring legal service </a:t>
            </a:r>
            <a:r>
              <a:rPr lang="en-US" dirty="0" smtClean="0">
                <a:ea typeface="ヒラギノ角ゴ Pro W3" charset="0"/>
                <a:cs typeface="ヒラギノ角ゴ Pro W3" charset="0"/>
              </a:rPr>
              <a:t>provider</a:t>
            </a:r>
            <a:endParaRPr lang="en-US" sz="2200" dirty="0">
              <a:ea typeface="ヒラギノ角ゴ Pro W3" charset="0"/>
              <a:cs typeface="ヒラギノ角ゴ Pro W3" charset="0"/>
            </a:endParaRPr>
          </a:p>
          <a:p>
            <a:pPr>
              <a:defRPr/>
            </a:pPr>
            <a:r>
              <a:rPr lang="en-US" dirty="0">
                <a:ea typeface="ヒラギノ角ゴ Pro W3" charset="0"/>
                <a:cs typeface="ヒラギノ角ゴ Pro W3" charset="0"/>
              </a:rPr>
              <a:t>Briefly meet with both the child and their parent/guardian/sponsor to explain that the child is your client and your duty of confidentiality, then meet alone with the child</a:t>
            </a:r>
          </a:p>
          <a:p>
            <a:endParaRPr lang="en-US" dirty="0"/>
          </a:p>
        </p:txBody>
      </p:sp>
    </p:spTree>
    <p:extLst>
      <p:ext uri="{BB962C8B-B14F-4D97-AF65-F5344CB8AC3E}">
        <p14:creationId xmlns:p14="http://schemas.microsoft.com/office/powerpoint/2010/main" val="3122466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Beginning of the Interview</a:t>
            </a:r>
            <a:endParaRPr lang="en-US" dirty="0"/>
          </a:p>
        </p:txBody>
      </p:sp>
      <p:sp>
        <p:nvSpPr>
          <p:cNvPr id="3" name="Content Placeholder 2"/>
          <p:cNvSpPr>
            <a:spLocks noGrp="1"/>
          </p:cNvSpPr>
          <p:nvPr>
            <p:ph idx="1"/>
          </p:nvPr>
        </p:nvSpPr>
        <p:spPr/>
        <p:txBody>
          <a:bodyPr/>
          <a:lstStyle/>
          <a:p>
            <a:r>
              <a:rPr lang="en-US" dirty="0" smtClean="0"/>
              <a:t>Clearly explain your role to the child</a:t>
            </a:r>
          </a:p>
          <a:p>
            <a:r>
              <a:rPr lang="en-US" dirty="0" smtClean="0"/>
              <a:t>Explain the purpose of the meeting</a:t>
            </a:r>
          </a:p>
          <a:p>
            <a:r>
              <a:rPr lang="en-US" dirty="0" smtClean="0"/>
              <a:t>Explain what information you have and where you got it from</a:t>
            </a:r>
          </a:p>
          <a:p>
            <a:r>
              <a:rPr lang="en-US" dirty="0" smtClean="0"/>
              <a:t>Set guidelines for the meeting</a:t>
            </a:r>
          </a:p>
          <a:p>
            <a:pPr lvl="1"/>
            <a:r>
              <a:rPr lang="en-US" dirty="0" smtClean="0"/>
              <a:t>E.g., that it’s ok for the child to say “ I don’t know” or “I don’t remember”; that  the child can tell you if he or she doesn’t want to talk about a certain topic or needs to take a break</a:t>
            </a:r>
          </a:p>
          <a:p>
            <a:pPr marL="457200" lvl="1" indent="0">
              <a:buNone/>
            </a:pPr>
            <a:endParaRPr lang="en-US" dirty="0"/>
          </a:p>
        </p:txBody>
      </p:sp>
    </p:spTree>
    <p:extLst>
      <p:ext uri="{BB962C8B-B14F-4D97-AF65-F5344CB8AC3E}">
        <p14:creationId xmlns:p14="http://schemas.microsoft.com/office/powerpoint/2010/main" val="2954926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Interview</a:t>
            </a:r>
            <a:endParaRPr lang="en-US" dirty="0"/>
          </a:p>
        </p:txBody>
      </p:sp>
      <p:sp>
        <p:nvSpPr>
          <p:cNvPr id="3" name="Content Placeholder 2"/>
          <p:cNvSpPr>
            <a:spLocks noGrp="1"/>
          </p:cNvSpPr>
          <p:nvPr>
            <p:ph idx="1"/>
          </p:nvPr>
        </p:nvSpPr>
        <p:spPr/>
        <p:txBody>
          <a:bodyPr/>
          <a:lstStyle/>
          <a:p>
            <a:r>
              <a:rPr lang="en-US" dirty="0" smtClean="0"/>
              <a:t>Ask open-ended questions, rather than leading or direct questions</a:t>
            </a:r>
          </a:p>
          <a:p>
            <a:pPr lvl="1"/>
            <a:r>
              <a:rPr lang="en-US" sz="1800" dirty="0" smtClean="0"/>
              <a:t>E.g</a:t>
            </a:r>
            <a:r>
              <a:rPr lang="en-US" sz="1800" dirty="0"/>
              <a:t>., “Tell me about your journey to the U.S.”, rather than “Was your journey to the U.S. difficult?”</a:t>
            </a:r>
          </a:p>
          <a:p>
            <a:r>
              <a:rPr lang="en-US" dirty="0" smtClean="0"/>
              <a:t>Give child time to answer questions without interrupting him or her</a:t>
            </a:r>
          </a:p>
          <a:p>
            <a:r>
              <a:rPr lang="en-US" dirty="0" smtClean="0"/>
              <a:t>Give space for the child to expand or clarify information that you already have</a:t>
            </a:r>
          </a:p>
          <a:p>
            <a:r>
              <a:rPr lang="en-US" dirty="0" smtClean="0"/>
              <a:t>Avoid using labels that reflect judgment; instead repeat back terms/phrases that child used</a:t>
            </a:r>
          </a:p>
          <a:p>
            <a:pPr marL="457200" lvl="1" indent="0">
              <a:buNone/>
            </a:pPr>
            <a:endParaRPr lang="en-US" dirty="0"/>
          </a:p>
          <a:p>
            <a:pPr marL="457200" lvl="1" indent="0">
              <a:buNone/>
            </a:pPr>
            <a:endParaRPr lang="en-US" dirty="0" smtClean="0"/>
          </a:p>
        </p:txBody>
      </p:sp>
    </p:spTree>
    <p:extLst>
      <p:ext uri="{BB962C8B-B14F-4D97-AF65-F5344CB8AC3E}">
        <p14:creationId xmlns:p14="http://schemas.microsoft.com/office/powerpoint/2010/main" val="3691108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a typeface="ヒラギノ角ゴ Pro W3" charset="0"/>
                <a:cs typeface="ヒラギノ角ゴ Pro W3" charset="0"/>
              </a:rPr>
              <a:t>At the End of the Interview</a:t>
            </a:r>
            <a:endParaRPr lang="en-US" dirty="0"/>
          </a:p>
        </p:txBody>
      </p:sp>
      <p:sp>
        <p:nvSpPr>
          <p:cNvPr id="3" name="Content Placeholder 2"/>
          <p:cNvSpPr>
            <a:spLocks noGrp="1"/>
          </p:cNvSpPr>
          <p:nvPr>
            <p:ph idx="1"/>
          </p:nvPr>
        </p:nvSpPr>
        <p:spPr/>
        <p:txBody>
          <a:bodyPr/>
          <a:lstStyle/>
          <a:p>
            <a:r>
              <a:rPr lang="en-US" dirty="0">
                <a:ea typeface="ヒラギノ角ゴ Pro W3" charset="0"/>
                <a:cs typeface="ヒラギノ角ゴ Pro W3" charset="0"/>
              </a:rPr>
              <a:t>Ask if the child has any </a:t>
            </a:r>
            <a:r>
              <a:rPr lang="en-US" dirty="0" smtClean="0">
                <a:ea typeface="ヒラギノ角ゴ Pro W3" charset="0"/>
                <a:cs typeface="ヒラギノ角ゴ Pro W3" charset="0"/>
              </a:rPr>
              <a:t>questions</a:t>
            </a:r>
            <a:endParaRPr lang="en-US" dirty="0">
              <a:ea typeface="ヒラギノ角ゴ Pro W3" charset="0"/>
              <a:cs typeface="ヒラギノ角ゴ Pro W3" charset="0"/>
            </a:endParaRPr>
          </a:p>
          <a:p>
            <a:r>
              <a:rPr lang="en-US" dirty="0">
                <a:ea typeface="ヒラギノ角ゴ Pro W3" charset="0"/>
                <a:cs typeface="ヒラギノ角ゴ Pro W3" charset="0"/>
              </a:rPr>
              <a:t>If necessary, obtain child</a:t>
            </a:r>
            <a:r>
              <a:rPr lang="ja-JP" altLang="en-US" dirty="0">
                <a:ea typeface="ヒラギノ角ゴ Pro W3" charset="0"/>
                <a:cs typeface="ヒラギノ角ゴ Pro W3" charset="0"/>
              </a:rPr>
              <a:t>’</a:t>
            </a:r>
            <a:r>
              <a:rPr lang="en-US" altLang="ja-JP" dirty="0">
                <a:ea typeface="ヒラギノ角ゴ Pro W3" charset="0"/>
                <a:cs typeface="ヒラギノ角ゴ Pro W3" charset="0"/>
              </a:rPr>
              <a:t>s permission to share information or speak with an adult about the </a:t>
            </a:r>
            <a:r>
              <a:rPr lang="en-US" altLang="ja-JP" dirty="0" smtClean="0">
                <a:ea typeface="ヒラギノ角ゴ Pro W3" charset="0"/>
                <a:cs typeface="ヒラギノ角ゴ Pro W3" charset="0"/>
              </a:rPr>
              <a:t>case</a:t>
            </a:r>
            <a:endParaRPr lang="en-US" dirty="0">
              <a:ea typeface="ヒラギノ角ゴ Pro W3" charset="0"/>
              <a:cs typeface="ヒラギノ角ゴ Pro W3" charset="0"/>
            </a:endParaRPr>
          </a:p>
          <a:p>
            <a:r>
              <a:rPr lang="en-US" dirty="0">
                <a:ea typeface="ヒラギノ角ゴ Pro W3" charset="0"/>
                <a:cs typeface="ヒラギノ角ゴ Pro W3" charset="0"/>
              </a:rPr>
              <a:t>Clearly explain next steps</a:t>
            </a:r>
          </a:p>
          <a:p>
            <a:pPr lvl="1"/>
            <a:r>
              <a:rPr lang="en-US" dirty="0">
                <a:ea typeface="ヒラギノ角ゴ Pro W3" charset="0"/>
                <a:cs typeface="ヒラギノ角ゴ Pro W3" charset="0"/>
              </a:rPr>
              <a:t>Who is responsible for what</a:t>
            </a:r>
          </a:p>
          <a:p>
            <a:pPr lvl="1"/>
            <a:r>
              <a:rPr lang="en-US" dirty="0">
                <a:ea typeface="ヒラギノ角ゴ Pro W3" charset="0"/>
                <a:cs typeface="ヒラギノ角ゴ Pro W3" charset="0"/>
              </a:rPr>
              <a:t>Give child information about what he or she needs to do in writing</a:t>
            </a:r>
          </a:p>
          <a:p>
            <a:pPr lvl="1"/>
            <a:r>
              <a:rPr lang="en-US" dirty="0">
                <a:ea typeface="ヒラギノ角ゴ Pro W3" charset="0"/>
                <a:cs typeface="ヒラギノ角ゴ Pro W3" charset="0"/>
              </a:rPr>
              <a:t>Timeline</a:t>
            </a:r>
          </a:p>
          <a:p>
            <a:endParaRPr lang="en-US" dirty="0"/>
          </a:p>
        </p:txBody>
      </p:sp>
    </p:spTree>
    <p:extLst>
      <p:ext uri="{BB962C8B-B14F-4D97-AF65-F5344CB8AC3E}">
        <p14:creationId xmlns:p14="http://schemas.microsoft.com/office/powerpoint/2010/main" val="701020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Special Immigrant Juvenile Status</a:t>
            </a:r>
            <a:endParaRPr lang="en-US" dirty="0"/>
          </a:p>
        </p:txBody>
      </p:sp>
    </p:spTree>
    <p:extLst>
      <p:ext uri="{BB962C8B-B14F-4D97-AF65-F5344CB8AC3E}">
        <p14:creationId xmlns:p14="http://schemas.microsoft.com/office/powerpoint/2010/main" val="637808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Law for SIJS</a:t>
            </a:r>
            <a:endParaRPr lang="en-US" dirty="0"/>
          </a:p>
        </p:txBody>
      </p:sp>
      <p:sp>
        <p:nvSpPr>
          <p:cNvPr id="3" name="Content Placeholder 2"/>
          <p:cNvSpPr>
            <a:spLocks noGrp="1"/>
          </p:cNvSpPr>
          <p:nvPr>
            <p:ph idx="1"/>
          </p:nvPr>
        </p:nvSpPr>
        <p:spPr/>
        <p:txBody>
          <a:bodyPr/>
          <a:lstStyle/>
          <a:p>
            <a:r>
              <a:rPr lang="en-US" altLang="en-US" dirty="0"/>
              <a:t>INA § 101(a)(27)(J)</a:t>
            </a:r>
          </a:p>
          <a:p>
            <a:r>
              <a:rPr lang="en-US" altLang="en-US" dirty="0"/>
              <a:t>INA § 245(h)</a:t>
            </a:r>
          </a:p>
          <a:p>
            <a:r>
              <a:rPr lang="en-US" altLang="en-US" dirty="0"/>
              <a:t>8 C.F.R. § 204.11*</a:t>
            </a:r>
          </a:p>
          <a:p>
            <a:r>
              <a:rPr lang="en-US" altLang="en-US" dirty="0"/>
              <a:t>Trafficking Victims Protection Reauthorization Act of 2008 (TVPRA 2008), </a:t>
            </a:r>
            <a:r>
              <a:rPr lang="en-US" altLang="en-US" dirty="0">
                <a:ea typeface="MS PGothic" pitchFamily="34" charset="-128"/>
              </a:rPr>
              <a:t>Pub. Law. 110-457 § 235(d)(1)-(3), 122 Stat 5044</a:t>
            </a:r>
          </a:p>
          <a:p>
            <a:r>
              <a:rPr lang="en-US" altLang="en-US" dirty="0">
                <a:ea typeface="MS PGothic" pitchFamily="34" charset="-128"/>
              </a:rPr>
              <a:t>Perez-Olano Settlement </a:t>
            </a:r>
            <a:r>
              <a:rPr lang="en-US" altLang="en-US" dirty="0" smtClean="0">
                <a:ea typeface="MS PGothic" pitchFamily="34" charset="-128"/>
              </a:rPr>
              <a:t>Agreement</a:t>
            </a:r>
          </a:p>
          <a:p>
            <a:pPr lvl="1"/>
            <a:r>
              <a:rPr lang="en-US" altLang="en-US" dirty="0" smtClean="0">
                <a:ea typeface="MS PGothic" pitchFamily="34" charset="-128"/>
              </a:rPr>
              <a:t>*Note: Federal regulations have not been updated since major changes to SIJS by TVPRA 2008</a:t>
            </a:r>
            <a:endParaRPr lang="en-US" altLang="en-US" dirty="0">
              <a:ea typeface="MS PGothic" pitchFamily="34" charset="-128"/>
            </a:endParaRPr>
          </a:p>
          <a:p>
            <a:endParaRPr lang="en-US" dirty="0"/>
          </a:p>
        </p:txBody>
      </p:sp>
    </p:spTree>
    <p:extLst>
      <p:ext uri="{BB962C8B-B14F-4D97-AF65-F5344CB8AC3E}">
        <p14:creationId xmlns:p14="http://schemas.microsoft.com/office/powerpoint/2010/main" val="3491833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normAutofit/>
          </a:bodyPr>
          <a:lstStyle/>
          <a:p>
            <a:r>
              <a:rPr lang="en-US" altLang="en-US" dirty="0" smtClean="0"/>
              <a:t>SIJS is a 3-step process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6710164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10" descr="logo_clsepa"/>
          <p:cNvPicPr>
            <a:picLocks noChangeAspect="1" noChangeArrowheads="1"/>
          </p:cNvPicPr>
          <p:nvPr/>
        </p:nvPicPr>
        <p:blipFill>
          <a:blip r:embed="rId8">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normAutofit/>
          </a:bodyPr>
          <a:lstStyle/>
          <a:p>
            <a:r>
              <a:rPr lang="en-US" altLang="en-US" dirty="0" smtClean="0"/>
              <a:t>Basic Requirements of SIJS</a:t>
            </a:r>
          </a:p>
        </p:txBody>
      </p:sp>
      <p:sp>
        <p:nvSpPr>
          <p:cNvPr id="23555" name="Content Placeholder 2"/>
          <p:cNvSpPr>
            <a:spLocks noGrp="1"/>
          </p:cNvSpPr>
          <p:nvPr>
            <p:ph idx="1"/>
          </p:nvPr>
        </p:nvSpPr>
        <p:spPr/>
        <p:txBody>
          <a:bodyPr/>
          <a:lstStyle/>
          <a:p>
            <a:r>
              <a:rPr lang="en-US" altLang="en-US" sz="2200" dirty="0" smtClean="0"/>
              <a:t>Present in the U.S.</a:t>
            </a:r>
          </a:p>
          <a:p>
            <a:r>
              <a:rPr lang="en-US" altLang="en-US" sz="2200" dirty="0" smtClean="0"/>
              <a:t>Under 21 at time of filing</a:t>
            </a:r>
          </a:p>
          <a:p>
            <a:r>
              <a:rPr lang="en-US" altLang="en-US" sz="2200" dirty="0" smtClean="0"/>
              <a:t>Unmarried</a:t>
            </a:r>
          </a:p>
          <a:p>
            <a:r>
              <a:rPr lang="en-US" altLang="en-US" sz="2200" dirty="0" smtClean="0"/>
              <a:t>Dependent on juvenile court OR placed in the custody of an individual/entity or state department/agency by a state court</a:t>
            </a:r>
          </a:p>
          <a:p>
            <a:r>
              <a:rPr lang="en-US" altLang="en-US" sz="2200" dirty="0" smtClean="0"/>
              <a:t>Reunification with one or both parents not viable due to abuse, abandonment, neglect, or a similar basis under state law</a:t>
            </a:r>
          </a:p>
          <a:p>
            <a:r>
              <a:rPr lang="en-US" altLang="en-US" sz="2200" dirty="0" smtClean="0"/>
              <a:t>Not in child’s best interest to be returned to country of nationality or last residence</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normAutofit/>
          </a:bodyPr>
          <a:lstStyle/>
          <a:p>
            <a:r>
              <a:rPr lang="en-US" altLang="en-US" dirty="0" smtClean="0"/>
              <a:t>State Court Requirement</a:t>
            </a:r>
          </a:p>
        </p:txBody>
      </p:sp>
      <p:sp>
        <p:nvSpPr>
          <p:cNvPr id="25603" name="Content Placeholder 2"/>
          <p:cNvSpPr>
            <a:spLocks noGrp="1"/>
          </p:cNvSpPr>
          <p:nvPr>
            <p:ph idx="1"/>
          </p:nvPr>
        </p:nvSpPr>
        <p:spPr/>
        <p:txBody>
          <a:bodyPr>
            <a:normAutofit/>
          </a:bodyPr>
          <a:lstStyle/>
          <a:p>
            <a:r>
              <a:rPr lang="en-US" altLang="en-US" sz="2200" dirty="0" smtClean="0"/>
              <a:t>Juvenile Court: “</a:t>
            </a:r>
            <a:r>
              <a:rPr lang="en-US" altLang="ja-JP" sz="2200" dirty="0" smtClean="0">
                <a:ea typeface="MS PGothic" pitchFamily="34" charset="-128"/>
              </a:rPr>
              <a:t>a court located in the U.S. having jurisdiction under State law to make judicial determinations about the custody and care of juveniles” (8 C.F.R. § 204.11(a))</a:t>
            </a:r>
          </a:p>
          <a:p>
            <a:r>
              <a:rPr lang="en-US" altLang="en-US" sz="2200" dirty="0" smtClean="0">
                <a:ea typeface="MS PGothic" pitchFamily="34" charset="-128"/>
              </a:rPr>
              <a:t>In California:</a:t>
            </a:r>
          </a:p>
          <a:p>
            <a:pPr lvl="1"/>
            <a:r>
              <a:rPr lang="en-US" altLang="en-US" dirty="0" smtClean="0">
                <a:ea typeface="MS PGothic" pitchFamily="34" charset="-128"/>
              </a:rPr>
              <a:t>Juvenile court</a:t>
            </a:r>
          </a:p>
          <a:p>
            <a:pPr lvl="2"/>
            <a:r>
              <a:rPr lang="en-US" altLang="en-US" dirty="0" smtClean="0">
                <a:ea typeface="MS PGothic" pitchFamily="34" charset="-128"/>
              </a:rPr>
              <a:t>Dependency (foster care)</a:t>
            </a:r>
          </a:p>
          <a:p>
            <a:pPr lvl="2"/>
            <a:r>
              <a:rPr lang="en-US" altLang="en-US" dirty="0" smtClean="0">
                <a:ea typeface="MS PGothic" pitchFamily="34" charset="-128"/>
              </a:rPr>
              <a:t>Delinquency (juvenile arrests)</a:t>
            </a:r>
          </a:p>
          <a:p>
            <a:pPr lvl="1"/>
            <a:r>
              <a:rPr lang="en-US" altLang="en-US" dirty="0" smtClean="0">
                <a:ea typeface="MS PGothic" pitchFamily="34" charset="-128"/>
              </a:rPr>
              <a:t>Probate court (guardianship)</a:t>
            </a:r>
          </a:p>
          <a:p>
            <a:pPr lvl="1"/>
            <a:r>
              <a:rPr lang="en-US" altLang="en-US" dirty="0" smtClean="0">
                <a:ea typeface="MS PGothic" pitchFamily="34" charset="-128"/>
              </a:rPr>
              <a:t>Family court (divorce, paternity, custody)</a:t>
            </a:r>
            <a:endParaRPr lang="en-US" altLang="en-US"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normAutofit/>
          </a:bodyPr>
          <a:lstStyle/>
          <a:p>
            <a:r>
              <a:rPr lang="en-US" altLang="en-US" dirty="0" smtClean="0"/>
              <a:t>Reunification Finding: Examples</a:t>
            </a:r>
          </a:p>
        </p:txBody>
      </p:sp>
      <p:sp>
        <p:nvSpPr>
          <p:cNvPr id="27651" name="Content Placeholder 2"/>
          <p:cNvSpPr>
            <a:spLocks noGrp="1"/>
          </p:cNvSpPr>
          <p:nvPr>
            <p:ph idx="1"/>
          </p:nvPr>
        </p:nvSpPr>
        <p:spPr/>
        <p:txBody>
          <a:bodyPr>
            <a:normAutofit/>
          </a:bodyPr>
          <a:lstStyle/>
          <a:p>
            <a:r>
              <a:rPr lang="en-US" altLang="en-US" sz="2200" dirty="0" smtClean="0"/>
              <a:t>Child is living with mom and has never had any relationship with dad</a:t>
            </a:r>
          </a:p>
          <a:p>
            <a:r>
              <a:rPr lang="en-US" altLang="en-US" sz="2200" dirty="0" smtClean="0"/>
              <a:t>Child is living with older sister and mom is deceased </a:t>
            </a:r>
          </a:p>
          <a:p>
            <a:r>
              <a:rPr lang="en-US" altLang="en-US" sz="2200" dirty="0" smtClean="0"/>
              <a:t>Child and mom fled to U.S. to escape abusive dad</a:t>
            </a:r>
          </a:p>
          <a:p>
            <a:r>
              <a:rPr lang="en-US" altLang="en-US" sz="2200" dirty="0" smtClean="0"/>
              <a:t>Child was abandoned by parents and is living with grandmother</a:t>
            </a:r>
          </a:p>
          <a:p>
            <a:r>
              <a:rPr lang="en-US" altLang="en-US" sz="2200" dirty="0" smtClean="0"/>
              <a:t>Child was  forced to drop out of school and work by parents, and is now living with aunt</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Overview of Representing Clients in Removal Proceedings</a:t>
            </a:r>
            <a:endParaRPr lang="en-US" dirty="0"/>
          </a:p>
        </p:txBody>
      </p:sp>
    </p:spTree>
    <p:extLst>
      <p:ext uri="{BB962C8B-B14F-4D97-AF65-F5344CB8AC3E}">
        <p14:creationId xmlns:p14="http://schemas.microsoft.com/office/powerpoint/2010/main" val="3818074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normAutofit/>
          </a:bodyPr>
          <a:lstStyle/>
          <a:p>
            <a:pPr algn="ctr"/>
            <a:r>
              <a:rPr lang="en-US" altLang="en-US" dirty="0" smtClean="0"/>
              <a:t>Best Interest Finding</a:t>
            </a:r>
          </a:p>
        </p:txBody>
      </p:sp>
      <p:sp>
        <p:nvSpPr>
          <p:cNvPr id="29699" name="Content Placeholder 2"/>
          <p:cNvSpPr>
            <a:spLocks noGrp="1"/>
          </p:cNvSpPr>
          <p:nvPr>
            <p:ph idx="1"/>
          </p:nvPr>
        </p:nvSpPr>
        <p:spPr/>
        <p:txBody>
          <a:bodyPr/>
          <a:lstStyle/>
          <a:p>
            <a:r>
              <a:rPr lang="en-US" altLang="en-US" sz="2200" dirty="0" smtClean="0"/>
              <a:t>Look at child’s situation in U.S. as compared to home country</a:t>
            </a:r>
          </a:p>
          <a:p>
            <a:r>
              <a:rPr lang="en-US" altLang="en-US" sz="2200" dirty="0" smtClean="0"/>
              <a:t>Factors:</a:t>
            </a:r>
          </a:p>
          <a:p>
            <a:pPr lvl="1"/>
            <a:r>
              <a:rPr lang="en-US" altLang="en-US" dirty="0" smtClean="0"/>
              <a:t>Stable living environment</a:t>
            </a:r>
          </a:p>
          <a:p>
            <a:pPr lvl="1"/>
            <a:r>
              <a:rPr lang="en-US" altLang="en-US" dirty="0" smtClean="0"/>
              <a:t>Support system / family or community ties</a:t>
            </a:r>
          </a:p>
          <a:p>
            <a:pPr lvl="1"/>
            <a:r>
              <a:rPr lang="en-US" altLang="en-US" dirty="0" smtClean="0"/>
              <a:t>Safety concerns</a:t>
            </a:r>
          </a:p>
          <a:p>
            <a:pPr lvl="1"/>
            <a:r>
              <a:rPr lang="en-US" altLang="en-US" dirty="0" smtClean="0"/>
              <a:t>Educational and career opportunities</a:t>
            </a:r>
          </a:p>
          <a:p>
            <a:pPr lvl="1"/>
            <a:r>
              <a:rPr lang="en-US" altLang="en-US" dirty="0" smtClean="0"/>
              <a:t>Access to necessary services (medical, mental health, etc.)</a:t>
            </a:r>
          </a:p>
          <a:p>
            <a:pPr lvl="1"/>
            <a:endParaRPr lang="en-US" altLang="en-US"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normAutofit/>
          </a:bodyPr>
          <a:lstStyle/>
          <a:p>
            <a:r>
              <a:rPr lang="en-US" altLang="en-US" dirty="0" smtClean="0"/>
              <a:t>Benefits and Drawbacks of SIJS</a:t>
            </a:r>
          </a:p>
        </p:txBody>
      </p:sp>
      <p:sp>
        <p:nvSpPr>
          <p:cNvPr id="31747" name="Content Placeholder 2"/>
          <p:cNvSpPr>
            <a:spLocks noGrp="1"/>
          </p:cNvSpPr>
          <p:nvPr>
            <p:ph idx="1"/>
          </p:nvPr>
        </p:nvSpPr>
        <p:spPr/>
        <p:txBody>
          <a:bodyPr>
            <a:normAutofit fontScale="92500" lnSpcReduction="10000"/>
          </a:bodyPr>
          <a:lstStyle/>
          <a:p>
            <a:r>
              <a:rPr lang="en-US" altLang="en-US" sz="2400" dirty="0" smtClean="0"/>
              <a:t>Benefits:</a:t>
            </a:r>
          </a:p>
          <a:p>
            <a:pPr lvl="1"/>
            <a:r>
              <a:rPr lang="en-US" altLang="en-US" sz="2200" dirty="0" smtClean="0"/>
              <a:t>Generally do not have to testify about trauma in court or to USCIS officer</a:t>
            </a:r>
          </a:p>
          <a:p>
            <a:pPr lvl="1"/>
            <a:r>
              <a:rPr lang="en-US" altLang="en-US" sz="2200" dirty="0" smtClean="0"/>
              <a:t>Fast pathway to residency </a:t>
            </a:r>
          </a:p>
          <a:p>
            <a:pPr lvl="1"/>
            <a:r>
              <a:rPr lang="en-US" altLang="en-US" sz="2200" dirty="0" smtClean="0"/>
              <a:t>As a resident, can work and live legally in U.S. and can travel abroad for limited periods of time</a:t>
            </a:r>
          </a:p>
          <a:p>
            <a:pPr lvl="1"/>
            <a:r>
              <a:rPr lang="en-US" altLang="en-US" sz="2200" dirty="0" smtClean="0"/>
              <a:t>Access to public benefits</a:t>
            </a:r>
          </a:p>
          <a:p>
            <a:pPr lvl="1"/>
            <a:r>
              <a:rPr lang="en-US" altLang="en-US" sz="2200" dirty="0" smtClean="0"/>
              <a:t>After 5 years, can apply for citizenship</a:t>
            </a:r>
          </a:p>
          <a:p>
            <a:r>
              <a:rPr lang="en-US" altLang="en-US" sz="2400" dirty="0" smtClean="0"/>
              <a:t>Drawbacks:</a:t>
            </a:r>
          </a:p>
          <a:p>
            <a:pPr lvl="1"/>
            <a:r>
              <a:rPr lang="en-US" altLang="en-US" sz="2200" dirty="0" smtClean="0"/>
              <a:t>Can </a:t>
            </a:r>
            <a:r>
              <a:rPr lang="en-US" altLang="en-US" sz="2200" b="1" u="sng" dirty="0" smtClean="0"/>
              <a:t>never</a:t>
            </a:r>
            <a:r>
              <a:rPr lang="en-US" altLang="en-US" sz="2200" dirty="0" smtClean="0"/>
              <a:t> petition for either parent</a:t>
            </a:r>
          </a:p>
          <a:p>
            <a:pPr lvl="1"/>
            <a:r>
              <a:rPr lang="en-US" altLang="en-US" sz="2200" dirty="0" smtClean="0"/>
              <a:t>No derivative beneficiaries</a:t>
            </a:r>
          </a:p>
          <a:p>
            <a:pPr lvl="1"/>
            <a:r>
              <a:rPr lang="en-US" altLang="en-US" sz="2200" dirty="0" smtClean="0"/>
              <a:t>May have to serve parents and other family members with request for state court order</a:t>
            </a:r>
          </a:p>
          <a:p>
            <a:pPr lvl="1"/>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One: Obtaining the SIJS Predicate Order from State Court</a:t>
            </a:r>
            <a:endParaRPr lang="en-US" dirty="0"/>
          </a:p>
        </p:txBody>
      </p:sp>
    </p:spTree>
    <p:extLst>
      <p:ext uri="{BB962C8B-B14F-4D97-AF65-F5344CB8AC3E}">
        <p14:creationId xmlns:p14="http://schemas.microsoft.com/office/powerpoint/2010/main" val="2188128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algn="ctr"/>
            <a:r>
              <a:rPr lang="en-US" altLang="en-US" dirty="0" smtClean="0"/>
              <a:t>Objectives in State Court</a:t>
            </a:r>
          </a:p>
        </p:txBody>
      </p:sp>
      <p:sp>
        <p:nvSpPr>
          <p:cNvPr id="50179" name="Content Placeholder 2"/>
          <p:cNvSpPr>
            <a:spLocks noGrp="1"/>
          </p:cNvSpPr>
          <p:nvPr>
            <p:ph idx="1"/>
          </p:nvPr>
        </p:nvSpPr>
        <p:spPr/>
        <p:txBody>
          <a:bodyPr>
            <a:normAutofit/>
          </a:bodyPr>
          <a:lstStyle/>
          <a:p>
            <a:r>
              <a:rPr lang="en-US" altLang="en-US" sz="2200" dirty="0" smtClean="0"/>
              <a:t>Two main objectives in state court:</a:t>
            </a:r>
          </a:p>
          <a:p>
            <a:pPr lvl="1"/>
            <a:r>
              <a:rPr lang="en-US" altLang="en-US" dirty="0" smtClean="0"/>
              <a:t>Have child under state court jurisdiction</a:t>
            </a:r>
          </a:p>
          <a:p>
            <a:pPr lvl="1"/>
            <a:r>
              <a:rPr lang="en-US" altLang="en-US" dirty="0" smtClean="0"/>
              <a:t>Obtain SIJS predicate order</a:t>
            </a:r>
          </a:p>
          <a:p>
            <a:r>
              <a:rPr lang="en-US" altLang="en-US" sz="2200" dirty="0" smtClean="0"/>
              <a:t>How to open a state court case will depend on child’s situation</a:t>
            </a:r>
          </a:p>
          <a:p>
            <a:pPr lvl="1"/>
            <a:r>
              <a:rPr lang="en-US" altLang="en-US" dirty="0" smtClean="0"/>
              <a:t>Living with a non-parent: file guardianship petition in probate court</a:t>
            </a:r>
          </a:p>
          <a:p>
            <a:pPr lvl="1"/>
            <a:r>
              <a:rPr lang="en-US" altLang="en-US" dirty="0" smtClean="0"/>
              <a:t>Living with one parent: file paternity, divorce, or custody suit in family court</a:t>
            </a:r>
          </a:p>
          <a:p>
            <a:pPr lvl="1"/>
            <a:r>
              <a:rPr lang="en-US" altLang="en-US" dirty="0" smtClean="0"/>
              <a:t>May already have a preexisting delinquency or dependency case in juvenile court</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normAutofit/>
          </a:bodyPr>
          <a:lstStyle/>
          <a:p>
            <a:pPr algn="ctr"/>
            <a:r>
              <a:rPr lang="en-US" altLang="en-US" dirty="0" smtClean="0"/>
              <a:t>Filing the Guardianship Petition</a:t>
            </a:r>
          </a:p>
        </p:txBody>
      </p:sp>
      <p:sp>
        <p:nvSpPr>
          <p:cNvPr id="50179" name="Content Placeholder 2"/>
          <p:cNvSpPr>
            <a:spLocks noGrp="1"/>
          </p:cNvSpPr>
          <p:nvPr>
            <p:ph idx="1"/>
          </p:nvPr>
        </p:nvSpPr>
        <p:spPr/>
        <p:txBody>
          <a:bodyPr>
            <a:normAutofit/>
          </a:bodyPr>
          <a:lstStyle/>
          <a:p>
            <a:r>
              <a:rPr lang="en-US" altLang="en-US" sz="2200" dirty="0" smtClean="0"/>
              <a:t>Please see the Guardianship Pro Bono Manual on our website for a step-by-step guide on how to file the guardianship petition</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3866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normAutofit/>
          </a:bodyPr>
          <a:lstStyle/>
          <a:p>
            <a:pPr algn="ctr"/>
            <a:r>
              <a:rPr lang="en-US" altLang="en-US" dirty="0" smtClean="0"/>
              <a:t>Request SIJS Predicate Order</a:t>
            </a:r>
          </a:p>
        </p:txBody>
      </p:sp>
      <p:sp>
        <p:nvSpPr>
          <p:cNvPr id="52227" name="Content Placeholder 2"/>
          <p:cNvSpPr>
            <a:spLocks noGrp="1"/>
          </p:cNvSpPr>
          <p:nvPr>
            <p:ph idx="1"/>
          </p:nvPr>
        </p:nvSpPr>
        <p:spPr/>
        <p:txBody>
          <a:bodyPr>
            <a:normAutofit/>
          </a:bodyPr>
          <a:lstStyle/>
          <a:p>
            <a:r>
              <a:rPr lang="en-US" altLang="en-US" dirty="0" smtClean="0"/>
              <a:t>Can file request for SIJS predicate order at the same time as state court action</a:t>
            </a:r>
          </a:p>
          <a:p>
            <a:r>
              <a:rPr lang="en-US" altLang="en-US" dirty="0" smtClean="0"/>
              <a:t>Elements of SIJS Predicate Order Request:</a:t>
            </a:r>
          </a:p>
          <a:p>
            <a:pPr lvl="1"/>
            <a:r>
              <a:rPr lang="en-US" altLang="en-US" dirty="0" smtClean="0"/>
              <a:t>Petition for SIJS Factual Findings</a:t>
            </a:r>
          </a:p>
          <a:p>
            <a:pPr lvl="1"/>
            <a:r>
              <a:rPr lang="en-US" altLang="en-US" dirty="0" smtClean="0"/>
              <a:t>Memorandum of Points and Authorities</a:t>
            </a:r>
          </a:p>
          <a:p>
            <a:pPr lvl="1"/>
            <a:r>
              <a:rPr lang="en-US" altLang="en-US" dirty="0" smtClean="0"/>
              <a:t>Evidence Supporting SIJS Factual Findings</a:t>
            </a:r>
          </a:p>
          <a:p>
            <a:pPr lvl="1"/>
            <a:r>
              <a:rPr lang="en-US" altLang="en-US" dirty="0" smtClean="0"/>
              <a:t>Proposed Order</a:t>
            </a:r>
          </a:p>
          <a:p>
            <a:pPr lvl="1"/>
            <a:r>
              <a:rPr lang="en-US" altLang="en-US" dirty="0" smtClean="0"/>
              <a:t>Proof of Service</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normAutofit/>
          </a:bodyPr>
          <a:lstStyle/>
          <a:p>
            <a:pPr algn="ctr"/>
            <a:r>
              <a:rPr lang="en-US" altLang="en-US" dirty="0" smtClean="0"/>
              <a:t>Petition for SIJS Factual Findings</a:t>
            </a:r>
          </a:p>
        </p:txBody>
      </p:sp>
      <p:sp>
        <p:nvSpPr>
          <p:cNvPr id="54275" name="Content Placeholder 2"/>
          <p:cNvSpPr>
            <a:spLocks noGrp="1"/>
          </p:cNvSpPr>
          <p:nvPr>
            <p:ph idx="1"/>
          </p:nvPr>
        </p:nvSpPr>
        <p:spPr/>
        <p:txBody>
          <a:bodyPr>
            <a:normAutofit/>
          </a:bodyPr>
          <a:lstStyle/>
          <a:p>
            <a:r>
              <a:rPr lang="en-US" altLang="en-US" dirty="0" smtClean="0"/>
              <a:t>Motion that requests the order from the court</a:t>
            </a:r>
          </a:p>
          <a:p>
            <a:r>
              <a:rPr lang="en-US" altLang="en-US" dirty="0" smtClean="0"/>
              <a:t>Includes brief overview of basis for SIJS factual findings</a:t>
            </a:r>
          </a:p>
          <a:p>
            <a:r>
              <a:rPr lang="en-US" altLang="en-US" dirty="0" smtClean="0"/>
              <a:t>Specifies what you want the court to do (i.e., issue specific factual findings)</a:t>
            </a:r>
          </a:p>
          <a:p>
            <a:r>
              <a:rPr lang="en-US" altLang="en-US" dirty="0" smtClean="0"/>
              <a:t>Not all jurisdictions require a separate petition; may be combined with Memorandum of Points and Authorities</a:t>
            </a:r>
          </a:p>
          <a:p>
            <a:pPr lvl="1"/>
            <a:r>
              <a:rPr lang="en-US" altLang="en-US" dirty="0" smtClean="0"/>
              <a:t>In San Mateo County, file a separate petition for factual findings</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normAutofit/>
          </a:bodyPr>
          <a:lstStyle/>
          <a:p>
            <a:pPr algn="ctr"/>
            <a:r>
              <a:rPr lang="en-US" altLang="en-US" dirty="0" smtClean="0"/>
              <a:t>Memorandum of Points and Authorities</a:t>
            </a:r>
          </a:p>
        </p:txBody>
      </p:sp>
      <p:sp>
        <p:nvSpPr>
          <p:cNvPr id="56323" name="Content Placeholder 2"/>
          <p:cNvSpPr>
            <a:spLocks noGrp="1"/>
          </p:cNvSpPr>
          <p:nvPr>
            <p:ph idx="1"/>
          </p:nvPr>
        </p:nvSpPr>
        <p:spPr/>
        <p:txBody>
          <a:bodyPr>
            <a:normAutofit/>
          </a:bodyPr>
          <a:lstStyle/>
          <a:p>
            <a:r>
              <a:rPr lang="en-US" altLang="en-US" dirty="0" smtClean="0"/>
              <a:t>Provides overview of SIJS requirements and how child meets those requirements</a:t>
            </a:r>
          </a:p>
          <a:p>
            <a:r>
              <a:rPr lang="en-US" altLang="en-US" dirty="0" smtClean="0"/>
              <a:t>Sample sections:</a:t>
            </a:r>
          </a:p>
          <a:p>
            <a:pPr lvl="1"/>
            <a:r>
              <a:rPr lang="en-US" altLang="en-US" dirty="0" smtClean="0"/>
              <a:t>Introduction / Overview of SIJS Law</a:t>
            </a:r>
          </a:p>
          <a:p>
            <a:pPr lvl="1"/>
            <a:r>
              <a:rPr lang="en-US" altLang="en-US" dirty="0" smtClean="0"/>
              <a:t>Factual Summary</a:t>
            </a:r>
          </a:p>
          <a:p>
            <a:pPr lvl="1"/>
            <a:r>
              <a:rPr lang="en-US" altLang="en-US" dirty="0" smtClean="0"/>
              <a:t>Argument</a:t>
            </a:r>
          </a:p>
          <a:p>
            <a:pPr lvl="2"/>
            <a:r>
              <a:rPr lang="en-US" altLang="en-US" dirty="0" smtClean="0"/>
              <a:t>Court is a “juvenile court” for SIJS purposes</a:t>
            </a:r>
          </a:p>
          <a:p>
            <a:pPr lvl="2"/>
            <a:r>
              <a:rPr lang="en-US" altLang="en-US" dirty="0" smtClean="0"/>
              <a:t>Child “dependent” on the court for SIJS purposes</a:t>
            </a:r>
          </a:p>
          <a:p>
            <a:pPr lvl="2"/>
            <a:r>
              <a:rPr lang="en-US" altLang="en-US" dirty="0" smtClean="0"/>
              <a:t>Reunification not viable </a:t>
            </a:r>
          </a:p>
          <a:p>
            <a:pPr lvl="2"/>
            <a:r>
              <a:rPr lang="en-US" altLang="en-US" dirty="0" smtClean="0"/>
              <a:t>Not in child’s best interest to be reunified </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normAutofit/>
          </a:bodyPr>
          <a:lstStyle/>
          <a:p>
            <a:pPr algn="ctr"/>
            <a:r>
              <a:rPr lang="en-US" altLang="en-US" dirty="0" smtClean="0"/>
              <a:t>Evidence Supporting SIJS Findings</a:t>
            </a:r>
          </a:p>
        </p:txBody>
      </p:sp>
      <p:sp>
        <p:nvSpPr>
          <p:cNvPr id="58371" name="Content Placeholder 2"/>
          <p:cNvSpPr>
            <a:spLocks noGrp="1"/>
          </p:cNvSpPr>
          <p:nvPr>
            <p:ph idx="1"/>
          </p:nvPr>
        </p:nvSpPr>
        <p:spPr/>
        <p:txBody>
          <a:bodyPr>
            <a:normAutofit/>
          </a:bodyPr>
          <a:lstStyle/>
          <a:p>
            <a:r>
              <a:rPr lang="en-US" altLang="en-US" sz="2200" dirty="0" smtClean="0"/>
              <a:t>Must provide evidence of abuse, abandonment, or neglect, and of child’s best interests, if not already in the court record</a:t>
            </a:r>
          </a:p>
          <a:p>
            <a:r>
              <a:rPr lang="en-US" altLang="en-US" sz="2200" dirty="0" smtClean="0"/>
              <a:t>Types of evidence:</a:t>
            </a:r>
          </a:p>
          <a:p>
            <a:pPr lvl="1"/>
            <a:r>
              <a:rPr lang="en-US" altLang="en-US" dirty="0" smtClean="0"/>
              <a:t>Child’s affidavit (generally sufficient evidence)</a:t>
            </a:r>
          </a:p>
          <a:p>
            <a:pPr lvl="1"/>
            <a:r>
              <a:rPr lang="en-US" altLang="en-US" dirty="0" smtClean="0"/>
              <a:t>Affidavit(s) of parent or other caregiver(s) with personal knowledge of facts</a:t>
            </a:r>
          </a:p>
          <a:p>
            <a:pPr lvl="1"/>
            <a:r>
              <a:rPr lang="en-US" altLang="en-US" dirty="0" smtClean="0"/>
              <a:t>Affidavit of social worker</a:t>
            </a:r>
          </a:p>
          <a:p>
            <a:pPr lvl="1"/>
            <a:r>
              <a:rPr lang="en-US" altLang="en-US" dirty="0" smtClean="0"/>
              <a:t>Psychological evaluation, medical records, etc.</a:t>
            </a:r>
          </a:p>
          <a:p>
            <a:pPr lvl="1"/>
            <a:r>
              <a:rPr lang="en-US" altLang="en-US" dirty="0" smtClean="0"/>
              <a:t>Death certificate of parent(s)</a:t>
            </a:r>
          </a:p>
          <a:p>
            <a:pPr lvl="1"/>
            <a:r>
              <a:rPr lang="en-US" altLang="en-US" dirty="0" smtClean="0"/>
              <a:t>Child’s school records</a:t>
            </a:r>
          </a:p>
          <a:p>
            <a:pPr lvl="1"/>
            <a:endParaRPr lang="en-US" altLang="en-US" sz="2200" dirty="0" smtClean="0"/>
          </a:p>
          <a:p>
            <a:pPr lvl="1"/>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algn="ctr"/>
            <a:r>
              <a:rPr lang="en-US" altLang="en-US" dirty="0" smtClean="0"/>
              <a:t>Proposed Order</a:t>
            </a:r>
          </a:p>
        </p:txBody>
      </p:sp>
      <p:sp>
        <p:nvSpPr>
          <p:cNvPr id="60419" name="Content Placeholder 2"/>
          <p:cNvSpPr>
            <a:spLocks noGrp="1"/>
          </p:cNvSpPr>
          <p:nvPr>
            <p:ph idx="1"/>
          </p:nvPr>
        </p:nvSpPr>
        <p:spPr/>
        <p:txBody>
          <a:bodyPr>
            <a:normAutofit/>
          </a:bodyPr>
          <a:lstStyle/>
          <a:p>
            <a:r>
              <a:rPr lang="en-US" altLang="en-US" sz="2200" dirty="0" smtClean="0"/>
              <a:t>Probate Court: Judicial Council Form GC-224</a:t>
            </a:r>
          </a:p>
          <a:p>
            <a:r>
              <a:rPr lang="en-US" altLang="en-US" sz="2200" dirty="0" smtClean="0"/>
              <a:t>Juvenile Court: Judicial Council Form JV-224</a:t>
            </a:r>
          </a:p>
          <a:p>
            <a:r>
              <a:rPr lang="en-US" altLang="en-US" sz="2200" dirty="0" smtClean="0"/>
              <a:t>Family Court: no judicial council form; must write proposed order</a:t>
            </a:r>
          </a:p>
          <a:p>
            <a:r>
              <a:rPr lang="en-US" altLang="en-US" sz="2200" dirty="0" smtClean="0"/>
              <a:t>Tip: include brief basis for SIJS findings as attachment 4 to JV-224 or attachment 5 to GC-224</a:t>
            </a:r>
          </a:p>
          <a:p>
            <a:pPr lvl="1"/>
            <a:r>
              <a:rPr lang="en-US" altLang="en-US" dirty="0" smtClean="0"/>
              <a:t>E.g., Minor was abandoned by father and abused by mother</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rc 1"/>
          <p:cNvSpPr/>
          <p:nvPr/>
        </p:nvSpPr>
        <p:spPr>
          <a:xfrm>
            <a:off x="5892800" y="121920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i="1" dirty="0" smtClean="0">
                <a:effectLst/>
                <a:latin typeface="Calibri" panose="020F0502020204030204" pitchFamily="34" charset="0"/>
              </a:rPr>
              <a:t>Immigration, ICE, La Migra</a:t>
            </a:r>
            <a:r>
              <a:rPr lang="en-US" sz="3600" dirty="0" smtClean="0">
                <a:effectLst/>
                <a:latin typeface="Calibri" panose="020F0502020204030204" pitchFamily="34" charset="0"/>
              </a:rPr>
              <a:t>: </a:t>
            </a:r>
            <a:br>
              <a:rPr lang="en-US" sz="3600" dirty="0" smtClean="0">
                <a:effectLst/>
                <a:latin typeface="Calibri" panose="020F0502020204030204" pitchFamily="34" charset="0"/>
              </a:rPr>
            </a:br>
            <a:r>
              <a:rPr lang="en-US" sz="3600" dirty="0" smtClean="0">
                <a:effectLst/>
                <a:latin typeface="Calibri" panose="020F0502020204030204" pitchFamily="34" charset="0"/>
              </a:rPr>
              <a:t>Who Are the Government Agencies Involved?</a:t>
            </a:r>
            <a:endParaRPr lang="en-US" sz="3600" dirty="0">
              <a:effectLst/>
              <a:latin typeface="Calibri" panose="020F0502020204030204" pitchFamily="34" charset="0"/>
            </a:endParaRPr>
          </a:p>
        </p:txBody>
      </p:sp>
      <p:sp>
        <p:nvSpPr>
          <p:cNvPr id="13" name="Content Placeholder 12"/>
          <p:cNvSpPr>
            <a:spLocks noGrp="1"/>
          </p:cNvSpPr>
          <p:nvPr>
            <p:ph idx="1"/>
          </p:nvPr>
        </p:nvSpPr>
        <p:spPr/>
        <p:txBody>
          <a:bodyPr/>
          <a:lstStyle/>
          <a:p>
            <a:pPr marL="0" indent="0">
              <a:buNone/>
            </a:pPr>
            <a:endParaRPr lang="en-US"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9881" y="1785874"/>
            <a:ext cx="7876919" cy="495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927206" y="6235407"/>
            <a:ext cx="3343701" cy="507831"/>
          </a:xfrm>
          <a:prstGeom prst="rect">
            <a:avLst/>
          </a:prstGeom>
          <a:noFill/>
        </p:spPr>
        <p:txBody>
          <a:bodyPr wrap="square" rtlCol="0">
            <a:spAutoFit/>
          </a:bodyPr>
          <a:lstStyle/>
          <a:p>
            <a:r>
              <a:rPr lang="en-US" sz="900" b="1" dirty="0" smtClean="0"/>
              <a:t>* SOURCE: http://www.vera.org/download?file=3483/the-flow-of-unaccompanied-children-through-the-immigration-system.pdf</a:t>
            </a:r>
            <a:endParaRPr lang="en-US" sz="900" b="1" dirty="0"/>
          </a:p>
        </p:txBody>
      </p:sp>
      <p:sp>
        <p:nvSpPr>
          <p:cNvPr id="5" name="Title 1"/>
          <p:cNvSpPr txBox="1">
            <a:spLocks/>
          </p:cNvSpPr>
          <p:nvPr/>
        </p:nvSpPr>
        <p:spPr>
          <a:xfrm>
            <a:off x="1039146" y="1373586"/>
            <a:ext cx="7402513" cy="547264"/>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r>
              <a:rPr lang="en-US" altLang="en-US" dirty="0" smtClean="0"/>
              <a:t>Overview of Federal Immigration System for Unaccompanied Minors</a:t>
            </a:r>
          </a:p>
        </p:txBody>
      </p:sp>
    </p:spTree>
    <p:extLst>
      <p:ext uri="{BB962C8B-B14F-4D97-AF65-F5344CB8AC3E}">
        <p14:creationId xmlns:p14="http://schemas.microsoft.com/office/powerpoint/2010/main" val="3481173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normAutofit/>
          </a:bodyPr>
          <a:lstStyle/>
          <a:p>
            <a:pPr algn="ctr"/>
            <a:r>
              <a:rPr lang="en-US" altLang="en-US" dirty="0" smtClean="0"/>
              <a:t>Proof of Service</a:t>
            </a:r>
          </a:p>
        </p:txBody>
      </p:sp>
      <p:sp>
        <p:nvSpPr>
          <p:cNvPr id="62467" name="Content Placeholder 2"/>
          <p:cNvSpPr>
            <a:spLocks noGrp="1"/>
          </p:cNvSpPr>
          <p:nvPr>
            <p:ph idx="1"/>
          </p:nvPr>
        </p:nvSpPr>
        <p:spPr/>
        <p:txBody>
          <a:bodyPr>
            <a:normAutofit/>
          </a:bodyPr>
          <a:lstStyle/>
          <a:p>
            <a:r>
              <a:rPr lang="en-US" altLang="en-US" sz="2200" dirty="0" smtClean="0"/>
              <a:t>Service rules vary by jurisdiction</a:t>
            </a:r>
          </a:p>
          <a:p>
            <a:r>
              <a:rPr lang="en-US" altLang="en-US" sz="2200" dirty="0" smtClean="0"/>
              <a:t>In San Mateo County, serve request for SIJS factual findings in same manner as guardianship petition</a:t>
            </a:r>
          </a:p>
          <a:p>
            <a:pPr lvl="1"/>
            <a:r>
              <a:rPr lang="en-US" altLang="en-US" dirty="0"/>
              <a:t>P</a:t>
            </a:r>
            <a:r>
              <a:rPr lang="en-US" altLang="en-US" dirty="0" smtClean="0"/>
              <a:t>ersonally serve parent(s), or obtain waiver of notice; AND</a:t>
            </a:r>
          </a:p>
          <a:p>
            <a:pPr lvl="1"/>
            <a:r>
              <a:rPr lang="en-US" altLang="en-US" dirty="0"/>
              <a:t>S</a:t>
            </a:r>
            <a:r>
              <a:rPr lang="en-US" altLang="en-US" dirty="0" smtClean="0"/>
              <a:t>erve by mail proposed guardian(s), grandparents, and siblings (full and half)  (i.e., all parties who receive notice of guardianship petition</a:t>
            </a:r>
            <a:r>
              <a:rPr lang="en-US" altLang="en-US" sz="2200" dirty="0" smtClean="0"/>
              <a:t>)</a:t>
            </a:r>
          </a:p>
          <a:p>
            <a:r>
              <a:rPr lang="en-US" altLang="en-US" sz="2200" dirty="0" smtClean="0"/>
              <a:t>Must file proof of service and/or waiver of service </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normAutofit/>
          </a:bodyPr>
          <a:lstStyle/>
          <a:p>
            <a:r>
              <a:rPr lang="en-US" altLang="en-US" dirty="0" smtClean="0"/>
              <a:t>Age-Out Issues</a:t>
            </a:r>
          </a:p>
        </p:txBody>
      </p:sp>
      <p:sp>
        <p:nvSpPr>
          <p:cNvPr id="64515" name="Content Placeholder 2"/>
          <p:cNvSpPr>
            <a:spLocks noGrp="1"/>
          </p:cNvSpPr>
          <p:nvPr>
            <p:ph idx="1"/>
          </p:nvPr>
        </p:nvSpPr>
        <p:spPr/>
        <p:txBody>
          <a:bodyPr>
            <a:normAutofit/>
          </a:bodyPr>
          <a:lstStyle/>
          <a:p>
            <a:r>
              <a:rPr lang="en-US" altLang="en-US" dirty="0" smtClean="0"/>
              <a:t>State court process may take several months</a:t>
            </a:r>
          </a:p>
          <a:p>
            <a:r>
              <a:rPr lang="en-US" altLang="en-US" dirty="0" smtClean="0"/>
              <a:t>If minor is close to turning 18, investigate whether SIJS order can be issued on expedited basis</a:t>
            </a:r>
          </a:p>
          <a:p>
            <a:pPr lvl="1"/>
            <a:r>
              <a:rPr lang="en-US" altLang="en-US" dirty="0" smtClean="0"/>
              <a:t>E.g., in San Francisco Probate Court, can request SIJS findings on basis of temporary guardianship</a:t>
            </a:r>
          </a:p>
          <a:p>
            <a:pPr lvl="1"/>
            <a:r>
              <a:rPr lang="en-US" altLang="en-US" dirty="0" smtClean="0"/>
              <a:t>E.g., in San Mateo Juvenile Court, can request order shortening time for service to allow for faster hearing date</a:t>
            </a:r>
          </a:p>
          <a:p>
            <a:pPr lvl="1"/>
            <a:r>
              <a:rPr lang="en-US" altLang="en-US" dirty="0" smtClean="0"/>
              <a:t>In San Mateo Probate Court, cannot request SIJS order on expedited basis at this time</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Two: Submitting the Petition for SIJS</a:t>
            </a:r>
            <a:endParaRPr lang="en-US" dirty="0"/>
          </a:p>
        </p:txBody>
      </p:sp>
    </p:spTree>
    <p:extLst>
      <p:ext uri="{BB962C8B-B14F-4D97-AF65-F5344CB8AC3E}">
        <p14:creationId xmlns:p14="http://schemas.microsoft.com/office/powerpoint/2010/main" val="21861921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normAutofit/>
          </a:bodyPr>
          <a:lstStyle/>
          <a:p>
            <a:pPr algn="ctr"/>
            <a:r>
              <a:rPr lang="en-US" altLang="en-US" dirty="0" smtClean="0"/>
              <a:t>Documents for SIJS Petition</a:t>
            </a:r>
          </a:p>
        </p:txBody>
      </p:sp>
      <p:sp>
        <p:nvSpPr>
          <p:cNvPr id="68611" name="Content Placeholder 2"/>
          <p:cNvSpPr>
            <a:spLocks noGrp="1"/>
          </p:cNvSpPr>
          <p:nvPr>
            <p:ph idx="1"/>
          </p:nvPr>
        </p:nvSpPr>
        <p:spPr/>
        <p:txBody>
          <a:bodyPr/>
          <a:lstStyle/>
          <a:p>
            <a:r>
              <a:rPr lang="en-US" altLang="en-US" dirty="0" smtClean="0"/>
              <a:t>Cover letter</a:t>
            </a:r>
          </a:p>
          <a:p>
            <a:r>
              <a:rPr lang="en-US" altLang="en-US" dirty="0" smtClean="0"/>
              <a:t>Case summary (from attorney or social worker)</a:t>
            </a:r>
          </a:p>
          <a:p>
            <a:r>
              <a:rPr lang="en-US" altLang="en-US" dirty="0" smtClean="0"/>
              <a:t>Form G-28</a:t>
            </a:r>
          </a:p>
          <a:p>
            <a:r>
              <a:rPr lang="en-US" altLang="en-US" dirty="0" smtClean="0"/>
              <a:t>Form I-360</a:t>
            </a:r>
          </a:p>
          <a:p>
            <a:r>
              <a:rPr lang="en-US" altLang="en-US" dirty="0" smtClean="0"/>
              <a:t>Certified copy of state court SIJS predicate order</a:t>
            </a:r>
          </a:p>
          <a:p>
            <a:r>
              <a:rPr lang="en-US" altLang="en-US" dirty="0" smtClean="0"/>
              <a:t>Proof of age</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normAutofit/>
          </a:bodyPr>
          <a:lstStyle/>
          <a:p>
            <a:pPr algn="ctr"/>
            <a:r>
              <a:rPr lang="en-US" altLang="en-US" dirty="0" smtClean="0"/>
              <a:t>Case Summary</a:t>
            </a:r>
          </a:p>
        </p:txBody>
      </p:sp>
      <p:sp>
        <p:nvSpPr>
          <p:cNvPr id="70659" name="Content Placeholder 2"/>
          <p:cNvSpPr>
            <a:spLocks noGrp="1"/>
          </p:cNvSpPr>
          <p:nvPr>
            <p:ph idx="1"/>
          </p:nvPr>
        </p:nvSpPr>
        <p:spPr/>
        <p:txBody>
          <a:bodyPr>
            <a:normAutofit/>
          </a:bodyPr>
          <a:lstStyle/>
          <a:p>
            <a:r>
              <a:rPr lang="en-US" altLang="en-US" sz="2200" dirty="0" smtClean="0"/>
              <a:t>Brief declaration from attorney or social worker summarizing evidence that was basis for SIJS factual findings</a:t>
            </a:r>
          </a:p>
          <a:p>
            <a:r>
              <a:rPr lang="en-US" altLang="en-US" sz="2200" dirty="0" smtClean="0"/>
              <a:t>Sworn under the penalty of perjury</a:t>
            </a:r>
          </a:p>
          <a:p>
            <a:r>
              <a:rPr lang="en-US" altLang="en-US" sz="2200" dirty="0" smtClean="0"/>
              <a:t>Do not need to get into a lot of detail</a:t>
            </a:r>
          </a:p>
          <a:p>
            <a:pPr lvl="1"/>
            <a:r>
              <a:rPr lang="en-US" altLang="en-US" dirty="0" smtClean="0"/>
              <a:t>E.g., Child was born on [DATE] to [PARENTS].  Child never had a relationship with dad.  Child lived with mom in [COUNTRY].  Child had to stop attending school last year because of gang violence in neighborhood.  Child came to U.S. to escape gang violence and to pursue education.  Child is now living safely with aunt and is in 9</a:t>
            </a:r>
            <a:r>
              <a:rPr lang="en-US" altLang="en-US" baseline="30000" dirty="0" smtClean="0"/>
              <a:t>th</a:t>
            </a:r>
            <a:r>
              <a:rPr lang="en-US" altLang="en-US" dirty="0" smtClean="0"/>
              <a:t> grade at [SCHOOL].  On [DATE] the [COUNTY] Probate Court appointed aunt as legal guardian of child.  </a:t>
            </a:r>
          </a:p>
          <a:p>
            <a:pPr marL="457200" lvl="2" indent="0">
              <a:buFont typeface="Wingdings" pitchFamily="2" charset="2"/>
              <a:buNone/>
            </a:pPr>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normAutofit/>
          </a:bodyPr>
          <a:lstStyle/>
          <a:p>
            <a:r>
              <a:rPr lang="en-US" altLang="en-US" dirty="0" smtClean="0"/>
              <a:t>Proof of Age</a:t>
            </a:r>
          </a:p>
        </p:txBody>
      </p:sp>
      <p:sp>
        <p:nvSpPr>
          <p:cNvPr id="72707" name="Content Placeholder 2"/>
          <p:cNvSpPr>
            <a:spLocks noGrp="1"/>
          </p:cNvSpPr>
          <p:nvPr>
            <p:ph idx="1"/>
          </p:nvPr>
        </p:nvSpPr>
        <p:spPr/>
        <p:txBody>
          <a:bodyPr>
            <a:noAutofit/>
          </a:bodyPr>
          <a:lstStyle/>
          <a:p>
            <a:r>
              <a:rPr lang="en-US" altLang="en-US" sz="2200" dirty="0" smtClean="0"/>
              <a:t>Best proof of age: birth certificate with certified English translation</a:t>
            </a:r>
          </a:p>
          <a:p>
            <a:r>
              <a:rPr lang="en-US" altLang="en-US" sz="2200" dirty="0" smtClean="0"/>
              <a:t>If birth certificate not available, can use other proof of age</a:t>
            </a:r>
          </a:p>
          <a:p>
            <a:pPr lvl="1"/>
            <a:r>
              <a:rPr lang="en-US" altLang="en-US" sz="2200" dirty="0" smtClean="0"/>
              <a:t>Medical records</a:t>
            </a:r>
          </a:p>
          <a:p>
            <a:pPr lvl="1"/>
            <a:r>
              <a:rPr lang="en-US" altLang="en-US" sz="2200" dirty="0" smtClean="0"/>
              <a:t>Early school records</a:t>
            </a:r>
          </a:p>
          <a:p>
            <a:pPr lvl="1"/>
            <a:r>
              <a:rPr lang="en-US" altLang="en-US" sz="2200" dirty="0" smtClean="0"/>
              <a:t>Baptismal certificate or other religious records</a:t>
            </a:r>
          </a:p>
          <a:p>
            <a:pPr lvl="1"/>
            <a:r>
              <a:rPr lang="en-US" altLang="en-US" sz="2200" dirty="0" smtClean="0"/>
              <a:t>Affidavits (personal knowledge of birth)</a:t>
            </a:r>
          </a:p>
          <a:p>
            <a:pPr lvl="1"/>
            <a:r>
              <a:rPr lang="en-US" altLang="en-US" sz="2200" dirty="0" smtClean="0"/>
              <a:t>Bone density or dental exam (last resort)</a:t>
            </a:r>
          </a:p>
          <a:p>
            <a:r>
              <a:rPr lang="en-US" altLang="en-US" sz="2200" dirty="0" smtClean="0"/>
              <a:t>Will need to submit declaration as to why birth certificate not available and efforts made to    obtain birth certificate</a:t>
            </a:r>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normAutofit/>
          </a:bodyPr>
          <a:lstStyle/>
          <a:p>
            <a:r>
              <a:rPr lang="en-US" altLang="en-US" dirty="0" smtClean="0"/>
              <a:t>Submission of SIJS Petition</a:t>
            </a:r>
          </a:p>
        </p:txBody>
      </p:sp>
      <p:sp>
        <p:nvSpPr>
          <p:cNvPr id="74755" name="Content Placeholder 2"/>
          <p:cNvSpPr>
            <a:spLocks noGrp="1"/>
          </p:cNvSpPr>
          <p:nvPr>
            <p:ph idx="1"/>
          </p:nvPr>
        </p:nvSpPr>
        <p:spPr/>
        <p:txBody>
          <a:bodyPr/>
          <a:lstStyle/>
          <a:p>
            <a:r>
              <a:rPr lang="en-US" altLang="en-US" sz="2200" dirty="0" smtClean="0"/>
              <a:t>SIJS petition is adjudicated by U.S. Citizenship &amp; Immigration Services</a:t>
            </a:r>
          </a:p>
          <a:p>
            <a:r>
              <a:rPr lang="en-US" altLang="en-US" sz="2200" dirty="0" smtClean="0"/>
              <a:t>Currently all SIJS petitions are submitted to USCIS Chicago Lockbox</a:t>
            </a:r>
          </a:p>
          <a:p>
            <a:r>
              <a:rPr lang="en-US" altLang="en-US" sz="2200" dirty="0" smtClean="0"/>
              <a:t>Do not need a fee or a fee waiver for stand-alone SIJS petition</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normAutofit/>
          </a:bodyPr>
          <a:lstStyle/>
          <a:p>
            <a:pPr algn="ctr"/>
            <a:r>
              <a:rPr lang="en-US" altLang="en-US" dirty="0" smtClean="0"/>
              <a:t>Timing of SIJS Petition</a:t>
            </a:r>
          </a:p>
        </p:txBody>
      </p:sp>
      <p:sp>
        <p:nvSpPr>
          <p:cNvPr id="76803" name="Content Placeholder 2"/>
          <p:cNvSpPr>
            <a:spLocks noGrp="1"/>
          </p:cNvSpPr>
          <p:nvPr>
            <p:ph idx="1"/>
          </p:nvPr>
        </p:nvSpPr>
        <p:spPr/>
        <p:txBody>
          <a:bodyPr/>
          <a:lstStyle/>
          <a:p>
            <a:r>
              <a:rPr lang="en-US" altLang="en-US" sz="2200" dirty="0" smtClean="0"/>
              <a:t>Submit SIJS petition while child under jurisdiction of state court </a:t>
            </a:r>
            <a:r>
              <a:rPr lang="en-US" altLang="en-US" sz="2200" b="1" u="sng" dirty="0" smtClean="0"/>
              <a:t>and</a:t>
            </a:r>
            <a:r>
              <a:rPr lang="en-US" altLang="en-US" sz="2200" dirty="0" smtClean="0"/>
              <a:t> under 21 years of age</a:t>
            </a:r>
          </a:p>
          <a:p>
            <a:r>
              <a:rPr lang="en-US" altLang="en-US" sz="2200" dirty="0" smtClean="0"/>
              <a:t>Should submit SIJS petition as soon as possible after obtaining state court SIJS predicate order</a:t>
            </a:r>
          </a:p>
          <a:p>
            <a:r>
              <a:rPr lang="en-US" altLang="en-US" sz="2200" dirty="0" smtClean="0"/>
              <a:t>USCIS has 180 days to adjudicate SIJS petition</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normAutofit/>
          </a:bodyPr>
          <a:lstStyle/>
          <a:p>
            <a:pPr algn="ctr"/>
            <a:r>
              <a:rPr lang="en-US" altLang="en-US" dirty="0" smtClean="0"/>
              <a:t>Adjudication of SIJS Petition</a:t>
            </a:r>
          </a:p>
        </p:txBody>
      </p:sp>
      <p:sp>
        <p:nvSpPr>
          <p:cNvPr id="78851" name="Content Placeholder 2"/>
          <p:cNvSpPr>
            <a:spLocks noGrp="1"/>
          </p:cNvSpPr>
          <p:nvPr>
            <p:ph idx="1"/>
          </p:nvPr>
        </p:nvSpPr>
        <p:spPr/>
        <p:txBody>
          <a:bodyPr/>
          <a:lstStyle/>
          <a:p>
            <a:r>
              <a:rPr lang="en-US" altLang="en-US" sz="2200" dirty="0" smtClean="0"/>
              <a:t>Biometrics: at this time, San Francisco Field Office requires biometrics for stand-alone SIJS petitions; San Jose Field Office does not</a:t>
            </a:r>
          </a:p>
          <a:p>
            <a:pPr lvl="1"/>
            <a:r>
              <a:rPr lang="en-US" altLang="en-US" dirty="0" smtClean="0"/>
              <a:t>Make sure to clearly explain biometrics appointment to child</a:t>
            </a:r>
          </a:p>
          <a:p>
            <a:pPr lvl="1"/>
            <a:r>
              <a:rPr lang="en-US" altLang="en-US" dirty="0" smtClean="0"/>
              <a:t>If under 18, can generally use student ID</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normAutofit/>
          </a:bodyPr>
          <a:lstStyle/>
          <a:p>
            <a:r>
              <a:rPr lang="en-US" altLang="en-US" dirty="0" smtClean="0"/>
              <a:t>Adjudication of SIJS Petition</a:t>
            </a:r>
          </a:p>
        </p:txBody>
      </p:sp>
      <p:sp>
        <p:nvSpPr>
          <p:cNvPr id="80899" name="Content Placeholder 2"/>
          <p:cNvSpPr>
            <a:spLocks noGrp="1"/>
          </p:cNvSpPr>
          <p:nvPr>
            <p:ph idx="1"/>
          </p:nvPr>
        </p:nvSpPr>
        <p:spPr/>
        <p:txBody>
          <a:bodyPr>
            <a:normAutofit/>
          </a:bodyPr>
          <a:lstStyle/>
          <a:p>
            <a:r>
              <a:rPr lang="en-US" altLang="en-US" dirty="0" smtClean="0"/>
              <a:t>Interview: at this time, both San Francisco and San Jose Field Offices require interviews for stand-alone SIJS petitions</a:t>
            </a:r>
          </a:p>
          <a:p>
            <a:pPr lvl="1"/>
            <a:r>
              <a:rPr lang="en-US" altLang="en-US" dirty="0" smtClean="0"/>
              <a:t>Bring any documents requested to interview</a:t>
            </a:r>
          </a:p>
          <a:p>
            <a:pPr lvl="2"/>
            <a:r>
              <a:rPr lang="en-US" altLang="en-US" dirty="0" smtClean="0"/>
              <a:t>Do not submit state court filings (i.e., request for SIJS order)</a:t>
            </a:r>
          </a:p>
          <a:p>
            <a:pPr lvl="2"/>
            <a:r>
              <a:rPr lang="en-US" altLang="en-US" dirty="0" smtClean="0"/>
              <a:t>May have to submit copy of Letters of Guardianship</a:t>
            </a:r>
          </a:p>
          <a:p>
            <a:pPr lvl="1"/>
            <a:r>
              <a:rPr lang="en-US" altLang="en-US" dirty="0" smtClean="0"/>
              <a:t>Interview should NOT require child to discuss basis for SIJS factual findings (i.e., details of abuse, abandonment, or neglect)</a:t>
            </a:r>
          </a:p>
          <a:p>
            <a:pPr lvl="2"/>
            <a:endParaRPr lang="en-US" altLang="en-US" sz="20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Definitions Slide</a:t>
            </a:r>
            <a:endParaRPr lang="en-US" dirty="0"/>
          </a:p>
        </p:txBody>
      </p:sp>
      <p:sp>
        <p:nvSpPr>
          <p:cNvPr id="3" name="Content Placeholder 2"/>
          <p:cNvSpPr>
            <a:spLocks noGrp="1"/>
          </p:cNvSpPr>
          <p:nvPr>
            <p:ph idx="1"/>
          </p:nvPr>
        </p:nvSpPr>
        <p:spPr/>
        <p:txBody>
          <a:bodyPr/>
          <a:lstStyle/>
          <a:p>
            <a:r>
              <a:rPr lang="en-US" altLang="en-US" dirty="0"/>
              <a:t>Notice to Appear: charging document in immigration court proceedings; issued by the Department of Homeland Security and then filed with the Immigration Court to commence removal proceedings</a:t>
            </a:r>
          </a:p>
          <a:p>
            <a:r>
              <a:rPr lang="en-US" altLang="en-US" dirty="0"/>
              <a:t>Office of the Chief Counsel (“OCC”): acts as the prosecutor in immigration court; part of Immigration and Customs Enforcement, Office of the Principal Legal Advisor</a:t>
            </a:r>
          </a:p>
          <a:p>
            <a:r>
              <a:rPr lang="en-US" altLang="en-US" dirty="0"/>
              <a:t>FOIA: Freedom of Information Act; used to obtain copy of client’s file from DHS and EOIR</a:t>
            </a:r>
          </a:p>
        </p:txBody>
      </p:sp>
    </p:spTree>
    <p:extLst>
      <p:ext uri="{BB962C8B-B14F-4D97-AF65-F5344CB8AC3E}">
        <p14:creationId xmlns:p14="http://schemas.microsoft.com/office/powerpoint/2010/main" val="35614582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Three: Residency Application</a:t>
            </a:r>
            <a:endParaRPr lang="en-US" dirty="0"/>
          </a:p>
        </p:txBody>
      </p:sp>
    </p:spTree>
    <p:extLst>
      <p:ext uri="{BB962C8B-B14F-4D97-AF65-F5344CB8AC3E}">
        <p14:creationId xmlns:p14="http://schemas.microsoft.com/office/powerpoint/2010/main" val="21675352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Admissibility for Special Immigrant Juveniles</a:t>
            </a:r>
            <a:endParaRPr lang="en-US" dirty="0"/>
          </a:p>
        </p:txBody>
      </p:sp>
      <p:sp>
        <p:nvSpPr>
          <p:cNvPr id="3" name="Content Placeholder 2"/>
          <p:cNvSpPr>
            <a:spLocks noGrp="1"/>
          </p:cNvSpPr>
          <p:nvPr>
            <p:ph idx="1"/>
          </p:nvPr>
        </p:nvSpPr>
        <p:spPr/>
        <p:txBody>
          <a:bodyPr/>
          <a:lstStyle/>
          <a:p>
            <a:r>
              <a:rPr lang="en-US" altLang="en-US" dirty="0"/>
              <a:t>To become a resident, must be admissible to the United States</a:t>
            </a:r>
          </a:p>
          <a:p>
            <a:r>
              <a:rPr lang="en-US" altLang="en-US" dirty="0"/>
              <a:t>Many common grounds of inadmissibility do not apply to Special Immigrant Juveniles</a:t>
            </a:r>
          </a:p>
          <a:p>
            <a:r>
              <a:rPr lang="en-US" altLang="en-US" dirty="0"/>
              <a:t>Other grounds of inadmissibility are waivable for Special Immigrant Juveniles</a:t>
            </a:r>
          </a:p>
          <a:p>
            <a:r>
              <a:rPr lang="en-US" altLang="en-US" dirty="0"/>
              <a:t>See INA § 245(h)</a:t>
            </a:r>
          </a:p>
          <a:p>
            <a:endParaRPr lang="en-US" dirty="0"/>
          </a:p>
        </p:txBody>
      </p:sp>
    </p:spTree>
    <p:extLst>
      <p:ext uri="{BB962C8B-B14F-4D97-AF65-F5344CB8AC3E}">
        <p14:creationId xmlns:p14="http://schemas.microsoft.com/office/powerpoint/2010/main" val="17461786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normAutofit/>
          </a:bodyPr>
          <a:lstStyle/>
          <a:p>
            <a:pPr algn="ctr"/>
            <a:r>
              <a:rPr lang="en-US" altLang="en-US" dirty="0" smtClean="0"/>
              <a:t>Inapplicable Grounds of Inadmissibility</a:t>
            </a:r>
          </a:p>
        </p:txBody>
      </p:sp>
      <p:sp>
        <p:nvSpPr>
          <p:cNvPr id="87043" name="Content Placeholder 2"/>
          <p:cNvSpPr>
            <a:spLocks noGrp="1"/>
          </p:cNvSpPr>
          <p:nvPr>
            <p:ph idx="1"/>
          </p:nvPr>
        </p:nvSpPr>
        <p:spPr/>
        <p:txBody>
          <a:bodyPr>
            <a:normAutofit/>
          </a:bodyPr>
          <a:lstStyle/>
          <a:p>
            <a:r>
              <a:rPr lang="en-US" altLang="en-US" sz="2200" dirty="0" smtClean="0"/>
              <a:t>Present in U.S. without admission or parole (INA § 212(a)(6)(A))</a:t>
            </a:r>
          </a:p>
          <a:p>
            <a:r>
              <a:rPr lang="en-US" altLang="en-US" sz="2200" dirty="0" smtClean="0"/>
              <a:t>Likely to become public charge (INA § 212(a)(4))</a:t>
            </a:r>
          </a:p>
          <a:p>
            <a:r>
              <a:rPr lang="en-US" altLang="en-US" sz="2200" dirty="0" smtClean="0"/>
              <a:t>Fraud / misrepresentation (INA § 212(a)(6)(C))</a:t>
            </a:r>
          </a:p>
          <a:p>
            <a:r>
              <a:rPr lang="en-US" altLang="en-US" sz="2200" dirty="0" smtClean="0"/>
              <a:t>False claim to U.S. citizenship (INA § 212(a)(6)(C))</a:t>
            </a:r>
          </a:p>
          <a:p>
            <a:r>
              <a:rPr lang="en-US" altLang="en-US" sz="2200" dirty="0" smtClean="0"/>
              <a:t>Not in possession of valid entry document (INA § 212(a)(7)(A))</a:t>
            </a:r>
          </a:p>
          <a:p>
            <a:r>
              <a:rPr lang="en-US" altLang="en-US" sz="2200" dirty="0" smtClean="0"/>
              <a:t>Stowaways (INA § 212(a)(6)(D))</a:t>
            </a:r>
          </a:p>
          <a:p>
            <a:r>
              <a:rPr lang="en-US" altLang="en-US" sz="2200" dirty="0" smtClean="0"/>
              <a:t>Labor certification (INA § 212(a)(5)(A))</a:t>
            </a:r>
          </a:p>
          <a:p>
            <a:r>
              <a:rPr lang="en-US" altLang="en-US" sz="2200" dirty="0" smtClean="0"/>
              <a:t>Three and ten year bars (INA § 212(a)(9)(B))</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normAutofit/>
          </a:bodyPr>
          <a:lstStyle/>
          <a:p>
            <a:r>
              <a:rPr lang="en-US" altLang="en-US" dirty="0" smtClean="0"/>
              <a:t>Waivable Grounds of Inadmissibility </a:t>
            </a:r>
          </a:p>
        </p:txBody>
      </p:sp>
      <p:sp>
        <p:nvSpPr>
          <p:cNvPr id="89091" name="Content Placeholder 2"/>
          <p:cNvSpPr>
            <a:spLocks noGrp="1"/>
          </p:cNvSpPr>
          <p:nvPr>
            <p:ph idx="1"/>
          </p:nvPr>
        </p:nvSpPr>
        <p:spPr/>
        <p:txBody>
          <a:bodyPr/>
          <a:lstStyle/>
          <a:p>
            <a:r>
              <a:rPr lang="en-US" altLang="en-US" sz="2200" dirty="0" smtClean="0"/>
              <a:t>Health-related grounds (INA § 212(a)(1))</a:t>
            </a:r>
          </a:p>
          <a:p>
            <a:r>
              <a:rPr lang="en-US" altLang="en-US" sz="2200" dirty="0" smtClean="0"/>
              <a:t>Prostitution and commercialized vice (INA § 212(a)(2)(D))</a:t>
            </a:r>
          </a:p>
          <a:p>
            <a:r>
              <a:rPr lang="en-US" altLang="en-US" sz="2200" dirty="0" smtClean="0"/>
              <a:t>Failure to attend removal proceedings (INA § 212(a)(6)(B))</a:t>
            </a:r>
          </a:p>
          <a:p>
            <a:r>
              <a:rPr lang="en-US" altLang="en-US" sz="2200" dirty="0" smtClean="0"/>
              <a:t>Smugglers (INA § 212(a)(6)(E))</a:t>
            </a:r>
          </a:p>
          <a:p>
            <a:r>
              <a:rPr lang="en-US" altLang="en-US" sz="2200" dirty="0" smtClean="0"/>
              <a:t>Individuals previously removed (INA § 212(a)(9)(A))</a:t>
            </a:r>
          </a:p>
          <a:p>
            <a:r>
              <a:rPr lang="en-US" altLang="en-US" sz="2200" dirty="0" smtClean="0"/>
              <a:t>Permanent bar (INA § 212(a)(9)(C))</a:t>
            </a:r>
          </a:p>
          <a:p>
            <a:r>
              <a:rPr lang="en-US" altLang="en-US" sz="2200" dirty="0" smtClean="0"/>
              <a:t>Miscellaneous grounds (INA § 212(a)(10))</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normAutofit/>
          </a:bodyPr>
          <a:lstStyle/>
          <a:p>
            <a:r>
              <a:rPr lang="en-US" altLang="en-US" dirty="0" smtClean="0"/>
              <a:t>Waivable Grounds of Inadmissibility </a:t>
            </a:r>
          </a:p>
        </p:txBody>
      </p:sp>
      <p:sp>
        <p:nvSpPr>
          <p:cNvPr id="91139" name="Content Placeholder 2"/>
          <p:cNvSpPr>
            <a:spLocks noGrp="1"/>
          </p:cNvSpPr>
          <p:nvPr>
            <p:ph idx="1"/>
          </p:nvPr>
        </p:nvSpPr>
        <p:spPr/>
        <p:txBody>
          <a:bodyPr/>
          <a:lstStyle/>
          <a:p>
            <a:r>
              <a:rPr lang="en-US" altLang="en-US" dirty="0" smtClean="0"/>
              <a:t>Standard for SIJS waiver:</a:t>
            </a:r>
          </a:p>
          <a:p>
            <a:pPr lvl="1"/>
            <a:r>
              <a:rPr lang="en-US" altLang="en-US" dirty="0" smtClean="0"/>
              <a:t>“For humanitarian purposes, family unity, or when it is otherwise in the public interest”</a:t>
            </a:r>
          </a:p>
          <a:p>
            <a:r>
              <a:rPr lang="en-US" altLang="en-US" dirty="0" smtClean="0"/>
              <a:t>Relatively generous waiver standard</a:t>
            </a:r>
          </a:p>
          <a:p>
            <a:r>
              <a:rPr lang="en-US" altLang="en-US" dirty="0" smtClean="0"/>
              <a:t>Does not require a qualifying relative or hardship</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normAutofit/>
          </a:bodyPr>
          <a:lstStyle/>
          <a:p>
            <a:r>
              <a:rPr lang="en-US" altLang="en-US" dirty="0" smtClean="0"/>
              <a:t>Problem Grounds of Inadmissibility</a:t>
            </a:r>
          </a:p>
        </p:txBody>
      </p:sp>
      <p:sp>
        <p:nvSpPr>
          <p:cNvPr id="93187" name="Content Placeholder 2"/>
          <p:cNvSpPr>
            <a:spLocks noGrp="1"/>
          </p:cNvSpPr>
          <p:nvPr>
            <p:ph idx="1"/>
          </p:nvPr>
        </p:nvSpPr>
        <p:spPr/>
        <p:txBody>
          <a:bodyPr/>
          <a:lstStyle/>
          <a:p>
            <a:r>
              <a:rPr lang="en-US" altLang="en-US" sz="2200" dirty="0" smtClean="0"/>
              <a:t>Criminal and terrorism-related grounds of inadmissibility (INA §§ 212(a)(2)(A)-(C) and (3)(A)-(C) and (E)) either cannot be waived or are subject to a higher waiver standard</a:t>
            </a:r>
          </a:p>
          <a:p>
            <a:r>
              <a:rPr lang="en-US" altLang="en-US" sz="2200" dirty="0" smtClean="0"/>
              <a:t>Remember: juvenile delinquency adjudications are NOT criminal convictions for immigration purposes (Matter of Devison-Charles, </a:t>
            </a:r>
            <a:r>
              <a:rPr lang="en-US" altLang="ja-JP" sz="2200" dirty="0" smtClean="0">
                <a:ea typeface="MS PGothic" pitchFamily="34" charset="-128"/>
              </a:rPr>
              <a:t>22 I&amp;N Dec. 1362 (BIA 2000)(en banc)</a:t>
            </a:r>
            <a:r>
              <a:rPr lang="en-US" altLang="en-US" sz="2200" dirty="0" smtClean="0"/>
              <a:t>)</a:t>
            </a:r>
          </a:p>
          <a:p>
            <a:r>
              <a:rPr lang="en-US" altLang="en-US" sz="2200" dirty="0" smtClean="0">
                <a:solidFill>
                  <a:srgbClr val="FF0000"/>
                </a:solidFill>
              </a:rPr>
              <a:t>RED FLAG: drug trafficking </a:t>
            </a:r>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normAutofit/>
          </a:bodyPr>
          <a:lstStyle/>
          <a:p>
            <a:pPr algn="ctr"/>
            <a:r>
              <a:rPr lang="en-US" altLang="en-US" dirty="0" smtClean="0"/>
              <a:t>Obtain a Copy of Client’s Immigration Files</a:t>
            </a:r>
          </a:p>
        </p:txBody>
      </p:sp>
      <p:sp>
        <p:nvSpPr>
          <p:cNvPr id="95236" name="Content Placeholder 2"/>
          <p:cNvSpPr>
            <a:spLocks noGrp="1"/>
          </p:cNvSpPr>
          <p:nvPr>
            <p:ph idx="1"/>
          </p:nvPr>
        </p:nvSpPr>
        <p:spPr/>
        <p:txBody>
          <a:bodyPr>
            <a:normAutofit/>
          </a:bodyPr>
          <a:lstStyle/>
          <a:p>
            <a:r>
              <a:rPr lang="en-US" altLang="en-US" dirty="0" smtClean="0"/>
              <a:t>To anticipate potential issues, make sure to get a copy of your client’s A file before submitting the residency application </a:t>
            </a:r>
          </a:p>
          <a:p>
            <a:r>
              <a:rPr lang="en-US" altLang="en-US" dirty="0" smtClean="0"/>
              <a:t>If in removal proceedings, submit “Track Three” expedited FOIA request to USCIS (must include copies of Notice to Appear and Hearing Notice)</a:t>
            </a:r>
          </a:p>
          <a:p>
            <a:r>
              <a:rPr lang="en-US" altLang="en-US" dirty="0" smtClean="0"/>
              <a:t>If client was in ORR custody, he or she will have a separate file with ORR</a:t>
            </a:r>
          </a:p>
          <a:p>
            <a:r>
              <a:rPr lang="en-US" altLang="en-US" dirty="0" smtClean="0"/>
              <a:t>Submit a request for a copy of the ORR file:       </a:t>
            </a:r>
          </a:p>
          <a:p>
            <a:pPr marL="0" indent="0">
              <a:buNone/>
            </a:pPr>
            <a:r>
              <a:rPr lang="en-US" altLang="en-US" sz="2000" dirty="0" smtClean="0"/>
              <a:t>http://www.acf.hhs.gov/programs/orr/resource/requests-for-uac-case-file-information</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for Residency with USCIS</a:t>
            </a:r>
            <a:endParaRPr lang="en-US" dirty="0"/>
          </a:p>
        </p:txBody>
      </p:sp>
    </p:spTree>
    <p:extLst>
      <p:ext uri="{BB962C8B-B14F-4D97-AF65-F5344CB8AC3E}">
        <p14:creationId xmlns:p14="http://schemas.microsoft.com/office/powerpoint/2010/main" val="15258572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normAutofit/>
          </a:bodyPr>
          <a:lstStyle/>
          <a:p>
            <a:pPr algn="ctr"/>
            <a:r>
              <a:rPr lang="en-US" altLang="en-US" dirty="0" smtClean="0"/>
              <a:t>Who adjudicates residency application?</a:t>
            </a:r>
          </a:p>
        </p:txBody>
      </p:sp>
      <p:sp>
        <p:nvSpPr>
          <p:cNvPr id="99332" name="Content Placeholder 2"/>
          <p:cNvSpPr>
            <a:spLocks noGrp="1"/>
          </p:cNvSpPr>
          <p:nvPr>
            <p:ph idx="1"/>
          </p:nvPr>
        </p:nvSpPr>
        <p:spPr/>
        <p:txBody>
          <a:bodyPr>
            <a:normAutofit/>
          </a:bodyPr>
          <a:lstStyle/>
          <a:p>
            <a:r>
              <a:rPr lang="en-US" altLang="en-US" dirty="0" smtClean="0"/>
              <a:t>If </a:t>
            </a:r>
            <a:r>
              <a:rPr lang="en-US" altLang="en-US" b="1" u="sng" dirty="0" smtClean="0"/>
              <a:t>not</a:t>
            </a:r>
            <a:r>
              <a:rPr lang="en-US" altLang="en-US" dirty="0" smtClean="0"/>
              <a:t> in removal proceedings, can submit residency application to USCIS at the same time as SIJS petition </a:t>
            </a:r>
          </a:p>
          <a:p>
            <a:r>
              <a:rPr lang="en-US" altLang="en-US" dirty="0" smtClean="0"/>
              <a:t>If in removal proceedings, depends on how the child was charged</a:t>
            </a:r>
          </a:p>
          <a:p>
            <a:pPr lvl="1"/>
            <a:r>
              <a:rPr lang="en-US" altLang="en-US" dirty="0" smtClean="0"/>
              <a:t>If properly charged as arriving alien, can submit residency application to USCIS at the same time as SIJS petition</a:t>
            </a:r>
          </a:p>
          <a:p>
            <a:pPr lvl="1"/>
            <a:r>
              <a:rPr lang="en-US" altLang="en-US" dirty="0" smtClean="0"/>
              <a:t>If properly charged as present in U.S. without admission or parole, need to either submit residency application to Immigration Court or terminate removal proceedings and then submit to USCIS</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normAutofit/>
          </a:bodyPr>
          <a:lstStyle/>
          <a:p>
            <a:r>
              <a:rPr lang="en-US" altLang="en-US" dirty="0" smtClean="0"/>
              <a:t>Terminating Removal Proceedings</a:t>
            </a:r>
          </a:p>
        </p:txBody>
      </p:sp>
      <p:sp>
        <p:nvSpPr>
          <p:cNvPr id="101379" name="Content Placeholder 2"/>
          <p:cNvSpPr>
            <a:spLocks noGrp="1"/>
          </p:cNvSpPr>
          <p:nvPr>
            <p:ph idx="1"/>
          </p:nvPr>
        </p:nvSpPr>
        <p:spPr/>
        <p:txBody>
          <a:bodyPr>
            <a:normAutofit/>
          </a:bodyPr>
          <a:lstStyle/>
          <a:p>
            <a:r>
              <a:rPr lang="en-US" altLang="en-US" dirty="0" smtClean="0"/>
              <a:t>Need to get agreement of the Office of the Chief Counsel (OCC) to terminate removal proceedings</a:t>
            </a:r>
          </a:p>
          <a:p>
            <a:r>
              <a:rPr lang="en-US" altLang="en-US" dirty="0" smtClean="0"/>
              <a:t>May be able to get agreement of OCC once state court issues SIJS predicate order or after SIJS petition is approved by USCIS</a:t>
            </a:r>
          </a:p>
          <a:p>
            <a:r>
              <a:rPr lang="en-US" altLang="en-US" dirty="0" smtClean="0"/>
              <a:t>If OCC agrees, submit joint or unopposed motion to terminate removal proceedings without prejudice to Immigration Judge</a:t>
            </a:r>
          </a:p>
          <a:p>
            <a:r>
              <a:rPr lang="en-US" altLang="en-US" dirty="0" smtClean="0"/>
              <a:t>Immigration Judge needs to grant order terminating removal proceedings before child  can submit residency application to USCIS </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bg1"/>
                </a:solidFill>
              </a:rPr>
              <a:t>Need for Immigration Legal Services</a:t>
            </a:r>
            <a:endParaRPr lang="en-US" dirty="0"/>
          </a:p>
        </p:txBody>
      </p:sp>
      <p:sp>
        <p:nvSpPr>
          <p:cNvPr id="3" name="Content Placeholder 2"/>
          <p:cNvSpPr>
            <a:spLocks noGrp="1"/>
          </p:cNvSpPr>
          <p:nvPr>
            <p:ph idx="1"/>
          </p:nvPr>
        </p:nvSpPr>
        <p:spPr/>
        <p:txBody>
          <a:bodyPr>
            <a:normAutofit lnSpcReduction="10000"/>
          </a:bodyPr>
          <a:lstStyle/>
          <a:p>
            <a:r>
              <a:rPr lang="en-US" altLang="en-US" dirty="0"/>
              <a:t>3909 unaccompanied children were released to sponsors in California from January 1 – July 31, 2014 </a:t>
            </a:r>
          </a:p>
          <a:p>
            <a:r>
              <a:rPr lang="en-US" altLang="en-US" dirty="0"/>
              <a:t>Released children to the Bay Area:</a:t>
            </a:r>
          </a:p>
          <a:p>
            <a:pPr lvl="1"/>
            <a:r>
              <a:rPr lang="en-US" altLang="en-US" sz="1800" dirty="0"/>
              <a:t>Alameda: 242</a:t>
            </a:r>
          </a:p>
          <a:p>
            <a:pPr lvl="1"/>
            <a:r>
              <a:rPr lang="en-US" altLang="en-US" sz="1800" dirty="0"/>
              <a:t>San Francisco: 185</a:t>
            </a:r>
          </a:p>
          <a:p>
            <a:pPr lvl="1"/>
            <a:r>
              <a:rPr lang="en-US" altLang="en-US" sz="1800" dirty="0"/>
              <a:t>San Mateo: 153</a:t>
            </a:r>
          </a:p>
          <a:p>
            <a:pPr lvl="1"/>
            <a:r>
              <a:rPr lang="en-US" altLang="en-US" sz="1800" dirty="0"/>
              <a:t>Santa Clara: 132</a:t>
            </a:r>
          </a:p>
          <a:p>
            <a:pPr lvl="1"/>
            <a:r>
              <a:rPr lang="en-US" altLang="en-US" sz="1800" dirty="0"/>
              <a:t>Marin: 96</a:t>
            </a:r>
          </a:p>
          <a:p>
            <a:pPr lvl="1"/>
            <a:r>
              <a:rPr lang="en-US" altLang="en-US" sz="1800" dirty="0"/>
              <a:t>Contra Costa: 91</a:t>
            </a:r>
          </a:p>
          <a:p>
            <a:r>
              <a:rPr lang="en-US" altLang="en-US" dirty="0"/>
              <a:t>58% of juveniles who are represented in San Francisco Immigration Court are able to stay in the United States</a:t>
            </a:r>
          </a:p>
          <a:p>
            <a:r>
              <a:rPr lang="en-US" altLang="en-US" dirty="0"/>
              <a:t>14% of juveniles who are unrepresented in San Francisco Immigration Court are able to stay in the United States</a:t>
            </a:r>
          </a:p>
          <a:p>
            <a:endParaRPr lang="en-US" dirty="0"/>
          </a:p>
        </p:txBody>
      </p:sp>
    </p:spTree>
    <p:extLst>
      <p:ext uri="{BB962C8B-B14F-4D97-AF65-F5344CB8AC3E}">
        <p14:creationId xmlns:p14="http://schemas.microsoft.com/office/powerpoint/2010/main" val="23316391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for Residency Application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Cover letter</a:t>
            </a:r>
          </a:p>
          <a:p>
            <a:r>
              <a:rPr lang="en-US" dirty="0" smtClean="0"/>
              <a:t>Form I-912, fee waiver request with supporting evidence</a:t>
            </a:r>
          </a:p>
          <a:p>
            <a:r>
              <a:rPr lang="en-US" dirty="0" smtClean="0"/>
              <a:t>Form G-28</a:t>
            </a:r>
          </a:p>
          <a:p>
            <a:r>
              <a:rPr lang="en-US" dirty="0" smtClean="0"/>
              <a:t>Form I-485</a:t>
            </a:r>
          </a:p>
          <a:p>
            <a:r>
              <a:rPr lang="en-US" dirty="0" smtClean="0"/>
              <a:t>Form G-325A</a:t>
            </a:r>
          </a:p>
          <a:p>
            <a:r>
              <a:rPr lang="en-US" dirty="0" smtClean="0"/>
              <a:t>Form I-765</a:t>
            </a:r>
          </a:p>
          <a:p>
            <a:r>
              <a:rPr lang="en-US" dirty="0" smtClean="0"/>
              <a:t>4 passport style photographs</a:t>
            </a:r>
          </a:p>
          <a:p>
            <a:r>
              <a:rPr lang="en-US" dirty="0" smtClean="0"/>
              <a:t>Form I-693, Medical Exam Results (may be submitted at interview)</a:t>
            </a:r>
          </a:p>
          <a:p>
            <a:r>
              <a:rPr lang="en-US" dirty="0" smtClean="0"/>
              <a:t>Copy of photo ID (preferably passport of consular ID)</a:t>
            </a:r>
          </a:p>
          <a:p>
            <a:r>
              <a:rPr lang="en-US" dirty="0" smtClean="0"/>
              <a:t>I-360 Approval Notice or Receipt Notice, if available (based on timing of residency application</a:t>
            </a:r>
          </a:p>
          <a:p>
            <a:r>
              <a:rPr lang="en-US" dirty="0" smtClean="0"/>
              <a:t>Copy of </a:t>
            </a:r>
            <a:r>
              <a:rPr lang="en-US" dirty="0"/>
              <a:t>I</a:t>
            </a:r>
            <a:r>
              <a:rPr lang="en-US" dirty="0" smtClean="0"/>
              <a:t>mmigration Judge’s order terminating removal</a:t>
            </a:r>
          </a:p>
          <a:p>
            <a:pPr marL="0" indent="0">
              <a:buNone/>
            </a:pPr>
            <a:r>
              <a:rPr lang="en-US" dirty="0"/>
              <a:t>	</a:t>
            </a:r>
            <a:r>
              <a:rPr lang="en-US" dirty="0" smtClean="0"/>
              <a:t> proceedings (if applicable)</a:t>
            </a:r>
          </a:p>
          <a:p>
            <a:endParaRPr lang="en-US" dirty="0" smtClean="0"/>
          </a:p>
          <a:p>
            <a:endParaRPr lang="en-US" dirty="0"/>
          </a:p>
        </p:txBody>
      </p:sp>
    </p:spTree>
    <p:extLst>
      <p:ext uri="{BB962C8B-B14F-4D97-AF65-F5344CB8AC3E}">
        <p14:creationId xmlns:p14="http://schemas.microsoft.com/office/powerpoint/2010/main" val="7030592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le 1"/>
          <p:cNvSpPr>
            <a:spLocks noGrp="1"/>
          </p:cNvSpPr>
          <p:nvPr>
            <p:ph type="title"/>
          </p:nvPr>
        </p:nvSpPr>
        <p:spPr/>
        <p:txBody>
          <a:bodyPr>
            <a:normAutofit/>
          </a:bodyPr>
          <a:lstStyle/>
          <a:p>
            <a:r>
              <a:rPr lang="en-US" altLang="en-US" dirty="0" smtClean="0"/>
              <a:t>Adjudication of Residency Application</a:t>
            </a:r>
          </a:p>
        </p:txBody>
      </p:sp>
      <p:sp>
        <p:nvSpPr>
          <p:cNvPr id="105475" name="Content Placeholder 2"/>
          <p:cNvSpPr>
            <a:spLocks noGrp="1"/>
          </p:cNvSpPr>
          <p:nvPr>
            <p:ph idx="1"/>
          </p:nvPr>
        </p:nvSpPr>
        <p:spPr/>
        <p:txBody>
          <a:bodyPr>
            <a:normAutofit/>
          </a:bodyPr>
          <a:lstStyle/>
          <a:p>
            <a:r>
              <a:rPr lang="en-US" altLang="en-US" dirty="0" smtClean="0"/>
              <a:t>Biometrics are required for the residency application</a:t>
            </a:r>
          </a:p>
          <a:p>
            <a:r>
              <a:rPr lang="en-US" altLang="en-US" dirty="0" smtClean="0"/>
              <a:t>San Francisco and San Jose Field Offices schedule interviews for SIJS-based residency applications</a:t>
            </a:r>
          </a:p>
          <a:p>
            <a:pPr lvl="1"/>
            <a:r>
              <a:rPr lang="en-US" altLang="en-US" dirty="0" smtClean="0"/>
              <a:t>Generally the interview consists of review of I-485 application </a:t>
            </a:r>
          </a:p>
          <a:p>
            <a:pPr lvl="1"/>
            <a:r>
              <a:rPr lang="en-US" altLang="en-US" dirty="0" smtClean="0"/>
              <a:t>If submitted residency application before SIJS petition was adjudicated, there will be one interview for both applications</a:t>
            </a:r>
          </a:p>
          <a:p>
            <a:r>
              <a:rPr lang="en-US" altLang="en-US" dirty="0" smtClean="0"/>
              <a:t>Interview is generally scheduled within 3-4 months of submission</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for Residency with the Immigration Court</a:t>
            </a:r>
            <a:endParaRPr lang="en-US" dirty="0"/>
          </a:p>
        </p:txBody>
      </p:sp>
    </p:spTree>
    <p:extLst>
      <p:ext uri="{BB962C8B-B14F-4D97-AF65-F5344CB8AC3E}">
        <p14:creationId xmlns:p14="http://schemas.microsoft.com/office/powerpoint/2010/main" val="1449061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normAutofit/>
          </a:bodyPr>
          <a:lstStyle/>
          <a:p>
            <a:r>
              <a:rPr lang="en-US" altLang="en-US" dirty="0" smtClean="0"/>
              <a:t>Representing Clients in Removal Proceedings</a:t>
            </a:r>
          </a:p>
        </p:txBody>
      </p:sp>
      <p:sp>
        <p:nvSpPr>
          <p:cNvPr id="109572" name="Content Placeholder 2"/>
          <p:cNvSpPr>
            <a:spLocks noGrp="1"/>
          </p:cNvSpPr>
          <p:nvPr>
            <p:ph idx="1"/>
          </p:nvPr>
        </p:nvSpPr>
        <p:spPr/>
        <p:txBody>
          <a:bodyPr>
            <a:normAutofit/>
          </a:bodyPr>
          <a:lstStyle/>
          <a:p>
            <a:r>
              <a:rPr lang="en-US" altLang="en-US" dirty="0" smtClean="0"/>
              <a:t>This presentation provides a brief overview of how to apply for SIJS-based residency in Immigration Court</a:t>
            </a:r>
          </a:p>
          <a:p>
            <a:r>
              <a:rPr lang="en-US" altLang="en-US" dirty="0" smtClean="0"/>
              <a:t>This overview presumes basic knowledge of Immigration Court practice and procedures</a:t>
            </a:r>
          </a:p>
          <a:p>
            <a:r>
              <a:rPr lang="en-US" altLang="en-US" dirty="0" smtClean="0"/>
              <a:t>If you are not familiar with practicing in Immigration Court, please seek out a mentor and/or attend a training specific to removal defense before agreeing to represent a client in removal proceedings</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normAutofit/>
          </a:bodyPr>
          <a:lstStyle/>
          <a:p>
            <a:r>
              <a:rPr lang="en-US" altLang="en-US" dirty="0" smtClean="0"/>
              <a:t>Documents for Residency Application</a:t>
            </a:r>
          </a:p>
        </p:txBody>
      </p:sp>
      <p:sp>
        <p:nvSpPr>
          <p:cNvPr id="111620" name="Content Placeholder 2"/>
          <p:cNvSpPr>
            <a:spLocks noGrp="1"/>
          </p:cNvSpPr>
          <p:nvPr>
            <p:ph idx="1"/>
          </p:nvPr>
        </p:nvSpPr>
        <p:spPr/>
        <p:txBody>
          <a:bodyPr>
            <a:normAutofit/>
          </a:bodyPr>
          <a:lstStyle/>
          <a:p>
            <a:r>
              <a:rPr lang="en-US" altLang="en-US" dirty="0" smtClean="0"/>
              <a:t>To apply for residency, submit the following documents to the Immigration Court:</a:t>
            </a:r>
          </a:p>
          <a:p>
            <a:pPr lvl="1"/>
            <a:r>
              <a:rPr lang="en-US" altLang="en-US" dirty="0" smtClean="0"/>
              <a:t>EOIR Fee Waiver Request and Proposed Order</a:t>
            </a:r>
          </a:p>
          <a:p>
            <a:pPr lvl="1"/>
            <a:r>
              <a:rPr lang="en-US" altLang="en-US" dirty="0" smtClean="0"/>
              <a:t>Form I-485</a:t>
            </a:r>
          </a:p>
          <a:p>
            <a:pPr lvl="1"/>
            <a:r>
              <a:rPr lang="en-US" altLang="en-US" dirty="0" smtClean="0"/>
              <a:t>Form G-325A</a:t>
            </a:r>
          </a:p>
          <a:p>
            <a:pPr lvl="1"/>
            <a:r>
              <a:rPr lang="en-US" altLang="en-US" dirty="0" smtClean="0"/>
              <a:t>Form I-693, Medical Exam Results</a:t>
            </a:r>
          </a:p>
          <a:p>
            <a:pPr lvl="1"/>
            <a:r>
              <a:rPr lang="en-US" altLang="en-US" dirty="0" smtClean="0"/>
              <a:t>Copy of SIJS Approval Notice from USCIS</a:t>
            </a:r>
          </a:p>
          <a:p>
            <a:pPr lvl="1"/>
            <a:r>
              <a:rPr lang="en-US" altLang="en-US" dirty="0" smtClean="0"/>
              <a:t>Identity documents (copy of birth certificate with certified English translation and photo ID)</a:t>
            </a:r>
          </a:p>
          <a:p>
            <a:pPr lvl="1"/>
            <a:r>
              <a:rPr lang="en-US" altLang="en-US" dirty="0" smtClean="0"/>
              <a:t>Witness list and request for interpreter (if necessary)</a:t>
            </a:r>
          </a:p>
          <a:p>
            <a:pPr lvl="1"/>
            <a:r>
              <a:rPr lang="en-US" altLang="en-US" dirty="0" smtClean="0"/>
              <a:t>Additional exhibits, if necessary (e.g., discretionary documents; criminal records)</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normAutofit/>
          </a:bodyPr>
          <a:lstStyle/>
          <a:p>
            <a:r>
              <a:rPr lang="en-US" altLang="en-US" dirty="0" smtClean="0"/>
              <a:t>Scheduling Individual/Merits Hearing</a:t>
            </a:r>
          </a:p>
        </p:txBody>
      </p:sp>
      <p:sp>
        <p:nvSpPr>
          <p:cNvPr id="113668" name="Content Placeholder 2"/>
          <p:cNvSpPr>
            <a:spLocks noGrp="1"/>
          </p:cNvSpPr>
          <p:nvPr>
            <p:ph idx="1"/>
          </p:nvPr>
        </p:nvSpPr>
        <p:spPr/>
        <p:txBody>
          <a:bodyPr/>
          <a:lstStyle/>
          <a:p>
            <a:r>
              <a:rPr lang="en-US" altLang="en-US" dirty="0" smtClean="0"/>
              <a:t>Immigration Judge will schedule an individual/merits hearing on the application </a:t>
            </a:r>
          </a:p>
          <a:p>
            <a:r>
              <a:rPr lang="en-US" altLang="en-US" dirty="0" smtClean="0"/>
              <a:t>Timing of hearing will depend on judge’s calendar and length of time anticipated to resolve case</a:t>
            </a:r>
          </a:p>
          <a:p>
            <a:r>
              <a:rPr lang="en-US" altLang="en-US" dirty="0" smtClean="0"/>
              <a:t>If straightforward case, may be able to set to “short matter calendar” and receive earlier hearing date  </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In” the Residency Application with USCIS</a:t>
            </a:r>
            <a:endParaRPr lang="en-US" dirty="0"/>
          </a:p>
        </p:txBody>
      </p:sp>
      <p:sp>
        <p:nvSpPr>
          <p:cNvPr id="3" name="Content Placeholder 2"/>
          <p:cNvSpPr>
            <a:spLocks noGrp="1"/>
          </p:cNvSpPr>
          <p:nvPr>
            <p:ph idx="1"/>
          </p:nvPr>
        </p:nvSpPr>
        <p:spPr/>
        <p:txBody>
          <a:bodyPr/>
          <a:lstStyle/>
          <a:p>
            <a:r>
              <a:rPr lang="en-US" dirty="0" smtClean="0"/>
              <a:t>Send to the tax service center:</a:t>
            </a:r>
          </a:p>
          <a:p>
            <a:pPr lvl="1"/>
            <a:r>
              <a:rPr lang="en-US" dirty="0" smtClean="0"/>
              <a:t>Form G-28</a:t>
            </a:r>
          </a:p>
          <a:p>
            <a:pPr lvl="1"/>
            <a:r>
              <a:rPr lang="en-US" dirty="0" smtClean="0"/>
              <a:t>Copy of residency application</a:t>
            </a:r>
          </a:p>
          <a:p>
            <a:pPr lvl="1"/>
            <a:r>
              <a:rPr lang="en-US" dirty="0" smtClean="0"/>
              <a:t>Copy of the Immigration </a:t>
            </a:r>
            <a:r>
              <a:rPr lang="en-US" dirty="0"/>
              <a:t>J</a:t>
            </a:r>
            <a:r>
              <a:rPr lang="en-US" dirty="0" smtClean="0"/>
              <a:t>udge’s order granting the fee waiver request</a:t>
            </a:r>
          </a:p>
          <a:p>
            <a:pPr lvl="1"/>
            <a:r>
              <a:rPr lang="en-US" dirty="0" smtClean="0"/>
              <a:t>Copy of Form E-28</a:t>
            </a:r>
          </a:p>
          <a:p>
            <a:pPr lvl="1"/>
            <a:r>
              <a:rPr lang="en-US" dirty="0" smtClean="0"/>
              <a:t>Copy of biometric instruction sheet</a:t>
            </a:r>
          </a:p>
          <a:p>
            <a:pPr lvl="1"/>
            <a:r>
              <a:rPr lang="en-US" dirty="0" smtClean="0"/>
              <a:t>Will then receive a receipt notice and a biometrics appointment notice from USCIS</a:t>
            </a: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7608143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p:nvPr>
        </p:nvSpPr>
        <p:spPr/>
        <p:txBody>
          <a:bodyPr>
            <a:normAutofit/>
          </a:bodyPr>
          <a:lstStyle/>
          <a:p>
            <a:pPr algn="ctr"/>
            <a:r>
              <a:rPr lang="en-US" altLang="en-US" dirty="0" smtClean="0"/>
              <a:t>Apply for Employment Authorization</a:t>
            </a:r>
          </a:p>
        </p:txBody>
      </p:sp>
      <p:sp>
        <p:nvSpPr>
          <p:cNvPr id="117763" name="Content Placeholder 2"/>
          <p:cNvSpPr>
            <a:spLocks noGrp="1"/>
          </p:cNvSpPr>
          <p:nvPr>
            <p:ph idx="1"/>
          </p:nvPr>
        </p:nvSpPr>
        <p:spPr/>
        <p:txBody>
          <a:bodyPr/>
          <a:lstStyle/>
          <a:p>
            <a:r>
              <a:rPr lang="en-US" altLang="en-US" dirty="0" smtClean="0"/>
              <a:t>Send to the USCIS Phoenix Lockbox:</a:t>
            </a:r>
          </a:p>
          <a:p>
            <a:pPr lvl="1"/>
            <a:r>
              <a:rPr lang="en-US" altLang="en-US" dirty="0" smtClean="0"/>
              <a:t>Form G-28</a:t>
            </a:r>
          </a:p>
          <a:p>
            <a:pPr lvl="1"/>
            <a:r>
              <a:rPr lang="en-US" altLang="en-US" dirty="0" smtClean="0"/>
              <a:t>Form I-912, with supporting evidence</a:t>
            </a:r>
          </a:p>
          <a:p>
            <a:pPr lvl="1"/>
            <a:r>
              <a:rPr lang="en-US" altLang="en-US" dirty="0" smtClean="0"/>
              <a:t>Form I-765</a:t>
            </a:r>
          </a:p>
          <a:p>
            <a:pPr lvl="1"/>
            <a:r>
              <a:rPr lang="en-US" altLang="en-US" dirty="0" smtClean="0"/>
              <a:t>Two color passport-style photographs</a:t>
            </a:r>
          </a:p>
          <a:p>
            <a:pPr lvl="1"/>
            <a:r>
              <a:rPr lang="en-US" altLang="en-US" dirty="0" smtClean="0"/>
              <a:t>Copy of photo ID</a:t>
            </a:r>
          </a:p>
          <a:p>
            <a:pPr lvl="1"/>
            <a:r>
              <a:rPr lang="en-US" altLang="en-US" dirty="0" smtClean="0"/>
              <a:t>Copy of USCIS Receipt Notice for Form I-485</a:t>
            </a:r>
          </a:p>
          <a:p>
            <a:pPr lvl="1"/>
            <a:r>
              <a:rPr lang="en-US" altLang="en-US" dirty="0" smtClean="0"/>
              <a:t>Copy of next Immigration Court Hearing Notice</a:t>
            </a:r>
          </a:p>
          <a:p>
            <a:endParaRPr lang="en-US" altLang="en-US" sz="2400" dirty="0" smtClean="0"/>
          </a:p>
          <a:p>
            <a:pPr lvl="2"/>
            <a:endParaRPr lang="en-US" altLang="en-US" sz="2200" dirty="0" smtClean="0"/>
          </a:p>
        </p:txBody>
      </p:sp>
      <p:pic>
        <p:nvPicPr>
          <p:cNvPr id="15" name="Picture 10" descr="logo_clsepa"/>
          <p:cNvPicPr>
            <a:picLocks noChangeAspect="1" noChangeArrowheads="1"/>
          </p:cNvPicPr>
          <p:nvPr/>
        </p:nvPicPr>
        <p:blipFill>
          <a:blip r:embed="rId3">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Adjudication of Residency Application: Individual/Merits Hearing</a:t>
            </a:r>
            <a:endParaRPr lang="en-US" dirty="0"/>
          </a:p>
        </p:txBody>
      </p:sp>
      <p:sp>
        <p:nvSpPr>
          <p:cNvPr id="3" name="Content Placeholder 2"/>
          <p:cNvSpPr>
            <a:spLocks noGrp="1"/>
          </p:cNvSpPr>
          <p:nvPr>
            <p:ph idx="1"/>
          </p:nvPr>
        </p:nvSpPr>
        <p:spPr/>
        <p:txBody>
          <a:bodyPr/>
          <a:lstStyle/>
          <a:p>
            <a:r>
              <a:rPr lang="en-US" dirty="0" smtClean="0"/>
              <a:t>Immigration judge will enter exhibits into evidence</a:t>
            </a:r>
          </a:p>
          <a:p>
            <a:r>
              <a:rPr lang="en-US" dirty="0" smtClean="0"/>
              <a:t>Direct and cross examination of your client and any other witnesses</a:t>
            </a:r>
          </a:p>
          <a:p>
            <a:r>
              <a:rPr lang="en-US" dirty="0" smtClean="0"/>
              <a:t>Judge may also ask questions to the witnesses</a:t>
            </a:r>
          </a:p>
          <a:p>
            <a:r>
              <a:rPr lang="en-US" dirty="0" smtClean="0"/>
              <a:t>If witnesses are not fluent in English, court interpreter will be provided (if requested) </a:t>
            </a:r>
          </a:p>
          <a:p>
            <a:r>
              <a:rPr lang="en-US" dirty="0" smtClean="0"/>
              <a:t>Judge will generally issue order on same day</a:t>
            </a:r>
          </a:p>
          <a:p>
            <a:r>
              <a:rPr lang="en-US" dirty="0" smtClean="0"/>
              <a:t>If residency granted, will receive instructions on how to apply for residency card with USCIS</a:t>
            </a:r>
            <a:endParaRPr lang="en-US" dirty="0"/>
          </a:p>
        </p:txBody>
      </p:sp>
    </p:spTree>
    <p:extLst>
      <p:ext uri="{BB962C8B-B14F-4D97-AF65-F5344CB8AC3E}">
        <p14:creationId xmlns:p14="http://schemas.microsoft.com/office/powerpoint/2010/main" val="42213822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5" name="Straight Connector 144"/>
          <p:cNvCxnSpPr>
            <a:stCxn id="44" idx="4"/>
          </p:cNvCxnSpPr>
          <p:nvPr/>
        </p:nvCxnSpPr>
        <p:spPr>
          <a:xfrm>
            <a:off x="5145027" y="1484411"/>
            <a:ext cx="0" cy="5090403"/>
          </a:xfrm>
          <a:prstGeom prst="line">
            <a:avLst/>
          </a:prstGeom>
          <a:ln w="19050">
            <a:solidFill>
              <a:srgbClr val="663366"/>
            </a:solidFill>
            <a:prstDash val="sysDot"/>
          </a:ln>
        </p:spPr>
        <p:style>
          <a:lnRef idx="2">
            <a:schemeClr val="accent1"/>
          </a:lnRef>
          <a:fillRef idx="0">
            <a:schemeClr val="accent1"/>
          </a:fillRef>
          <a:effectRef idx="1">
            <a:schemeClr val="accent1"/>
          </a:effectRef>
          <a:fontRef idx="minor">
            <a:schemeClr val="tx1"/>
          </a:fontRef>
        </p:style>
      </p:cxnSp>
      <p:cxnSp>
        <p:nvCxnSpPr>
          <p:cNvPr id="142" name="Straight Connector 141"/>
          <p:cNvCxnSpPr>
            <a:stCxn id="25" idx="4"/>
          </p:cNvCxnSpPr>
          <p:nvPr/>
        </p:nvCxnSpPr>
        <p:spPr>
          <a:xfrm>
            <a:off x="2417747" y="3850326"/>
            <a:ext cx="0" cy="2724488"/>
          </a:xfrm>
          <a:prstGeom prst="line">
            <a:avLst/>
          </a:prstGeom>
          <a:ln w="19050">
            <a:solidFill>
              <a:srgbClr val="663366"/>
            </a:solidFill>
            <a:prstDash val="sysDot"/>
          </a:ln>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14" idx="6"/>
            <a:endCxn id="44" idx="6"/>
          </p:cNvCxnSpPr>
          <p:nvPr/>
        </p:nvCxnSpPr>
        <p:spPr>
          <a:xfrm>
            <a:off x="1603375" y="1333517"/>
            <a:ext cx="3655952" cy="365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1" idx="2"/>
            <a:endCxn id="37" idx="2"/>
          </p:cNvCxnSpPr>
          <p:nvPr/>
        </p:nvCxnSpPr>
        <p:spPr>
          <a:xfrm flipV="1">
            <a:off x="1541156" y="3731404"/>
            <a:ext cx="2834726" cy="3121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2" idx="6"/>
            <a:endCxn id="52" idx="6"/>
          </p:cNvCxnSpPr>
          <p:nvPr/>
        </p:nvCxnSpPr>
        <p:spPr>
          <a:xfrm>
            <a:off x="3112221" y="5745218"/>
            <a:ext cx="4861070" cy="35960"/>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374775" y="1219217"/>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207664" y="386309"/>
            <a:ext cx="562821" cy="523220"/>
          </a:xfrm>
          <a:prstGeom prst="rect">
            <a:avLst/>
          </a:prstGeom>
          <a:solidFill>
            <a:schemeClr val="bg1">
              <a:lumMod val="95000"/>
            </a:schemeClr>
          </a:solidFill>
          <a:ln>
            <a:solidFill>
              <a:schemeClr val="tx1"/>
            </a:solidFill>
          </a:ln>
        </p:spPr>
        <p:txBody>
          <a:bodyPr wrap="square" rtlCol="0">
            <a:spAutoFit/>
          </a:bodyPr>
          <a:lstStyle/>
          <a:p>
            <a:r>
              <a:rPr lang="en-US" sz="1400" dirty="0" smtClean="0"/>
              <a:t>File </a:t>
            </a:r>
          </a:p>
          <a:p>
            <a:r>
              <a:rPr lang="en-US" sz="1400" dirty="0" smtClean="0"/>
              <a:t>E28</a:t>
            </a:r>
            <a:endParaRPr lang="en-US" sz="1400" dirty="0"/>
          </a:p>
        </p:txBody>
      </p:sp>
      <p:sp>
        <p:nvSpPr>
          <p:cNvPr id="21" name="Oval 20"/>
          <p:cNvSpPr/>
          <p:nvPr/>
        </p:nvSpPr>
        <p:spPr>
          <a:xfrm>
            <a:off x="1541156" y="3648322"/>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2883621" y="563091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1198981" y="1828613"/>
            <a:ext cx="1201016" cy="1600438"/>
          </a:xfrm>
          <a:prstGeom prst="rect">
            <a:avLst/>
          </a:prstGeom>
          <a:solidFill>
            <a:schemeClr val="bg1">
              <a:lumMod val="95000"/>
            </a:schemeClr>
          </a:solidFill>
          <a:ln>
            <a:solidFill>
              <a:schemeClr val="tx1"/>
            </a:solidFill>
          </a:ln>
        </p:spPr>
        <p:txBody>
          <a:bodyPr wrap="square" rtlCol="0">
            <a:spAutoFit/>
          </a:bodyPr>
          <a:lstStyle/>
          <a:p>
            <a:r>
              <a:rPr lang="en-US" sz="1400" dirty="0" smtClean="0"/>
              <a:t>File Guardian-ship &amp; SIJS Order Requests; Serve Parties</a:t>
            </a:r>
            <a:endParaRPr lang="en-US" sz="1400" dirty="0"/>
          </a:p>
        </p:txBody>
      </p:sp>
      <p:sp>
        <p:nvSpPr>
          <p:cNvPr id="25" name="Oval 24"/>
          <p:cNvSpPr/>
          <p:nvPr/>
        </p:nvSpPr>
        <p:spPr>
          <a:xfrm>
            <a:off x="2303447" y="3621726"/>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2536100" y="2478334"/>
            <a:ext cx="1028700" cy="738664"/>
          </a:xfrm>
          <a:prstGeom prst="rect">
            <a:avLst/>
          </a:prstGeom>
          <a:solidFill>
            <a:schemeClr val="bg1">
              <a:lumMod val="95000"/>
            </a:schemeClr>
          </a:solidFill>
          <a:ln>
            <a:solidFill>
              <a:schemeClr val="tx1"/>
            </a:solidFill>
          </a:ln>
        </p:spPr>
        <p:txBody>
          <a:bodyPr wrap="square" rtlCol="0">
            <a:spAutoFit/>
          </a:bodyPr>
          <a:lstStyle/>
          <a:p>
            <a:r>
              <a:rPr lang="en-US" sz="1400" dirty="0" smtClean="0"/>
              <a:t>Hearing &amp; Orders Issued</a:t>
            </a:r>
            <a:endParaRPr lang="en-US" sz="1400" dirty="0"/>
          </a:p>
        </p:txBody>
      </p:sp>
      <p:sp>
        <p:nvSpPr>
          <p:cNvPr id="32" name="TextBox 31"/>
          <p:cNvSpPr txBox="1"/>
          <p:nvPr/>
        </p:nvSpPr>
        <p:spPr>
          <a:xfrm>
            <a:off x="2480685" y="4764471"/>
            <a:ext cx="1034472" cy="523220"/>
          </a:xfrm>
          <a:prstGeom prst="rect">
            <a:avLst/>
          </a:prstGeom>
          <a:solidFill>
            <a:schemeClr val="bg1">
              <a:lumMod val="95000"/>
            </a:schemeClr>
          </a:solidFill>
          <a:ln>
            <a:solidFill>
              <a:schemeClr val="tx1"/>
            </a:solidFill>
          </a:ln>
        </p:spPr>
        <p:txBody>
          <a:bodyPr wrap="square" rtlCol="0">
            <a:spAutoFit/>
          </a:bodyPr>
          <a:lstStyle/>
          <a:p>
            <a:r>
              <a:rPr lang="en-US" sz="1400" dirty="0" smtClean="0"/>
              <a:t>File SIJS Petition</a:t>
            </a:r>
            <a:endParaRPr lang="en-US" sz="1400" dirty="0"/>
          </a:p>
        </p:txBody>
      </p:sp>
      <p:sp>
        <p:nvSpPr>
          <p:cNvPr id="33" name="TextBox 32"/>
          <p:cNvSpPr txBox="1"/>
          <p:nvPr/>
        </p:nvSpPr>
        <p:spPr>
          <a:xfrm>
            <a:off x="3640279" y="4549027"/>
            <a:ext cx="600075" cy="738664"/>
          </a:xfrm>
          <a:prstGeom prst="rect">
            <a:avLst/>
          </a:prstGeom>
          <a:solidFill>
            <a:schemeClr val="bg1">
              <a:lumMod val="95000"/>
            </a:schemeClr>
          </a:solidFill>
          <a:ln>
            <a:solidFill>
              <a:schemeClr val="tx1"/>
            </a:solidFill>
          </a:ln>
        </p:spPr>
        <p:txBody>
          <a:bodyPr wrap="square" rtlCol="0">
            <a:spAutoFit/>
          </a:bodyPr>
          <a:lstStyle/>
          <a:p>
            <a:r>
              <a:rPr lang="en-US" sz="1400" dirty="0" smtClean="0"/>
              <a:t>SIJS Inter-view</a:t>
            </a:r>
            <a:endParaRPr lang="en-US" sz="1400" dirty="0"/>
          </a:p>
        </p:txBody>
      </p:sp>
      <p:sp>
        <p:nvSpPr>
          <p:cNvPr id="34" name="TextBox 33"/>
          <p:cNvSpPr txBox="1"/>
          <p:nvPr/>
        </p:nvSpPr>
        <p:spPr>
          <a:xfrm>
            <a:off x="4393439" y="4551116"/>
            <a:ext cx="637288" cy="738664"/>
          </a:xfrm>
          <a:prstGeom prst="rect">
            <a:avLst/>
          </a:prstGeom>
          <a:solidFill>
            <a:schemeClr val="bg1">
              <a:lumMod val="95000"/>
            </a:schemeClr>
          </a:solidFill>
          <a:ln>
            <a:solidFill>
              <a:schemeClr val="tx1"/>
            </a:solidFill>
          </a:ln>
        </p:spPr>
        <p:txBody>
          <a:bodyPr wrap="square" rtlCol="0">
            <a:spAutoFit/>
          </a:bodyPr>
          <a:lstStyle/>
          <a:p>
            <a:r>
              <a:rPr lang="en-US" sz="1400" dirty="0" smtClean="0"/>
              <a:t>SIJS App-roval</a:t>
            </a:r>
            <a:endParaRPr lang="en-US" sz="1400" dirty="0"/>
          </a:p>
        </p:txBody>
      </p:sp>
      <p:sp>
        <p:nvSpPr>
          <p:cNvPr id="35" name="Oval 34"/>
          <p:cNvSpPr/>
          <p:nvPr/>
        </p:nvSpPr>
        <p:spPr>
          <a:xfrm>
            <a:off x="4016952" y="5677269"/>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p:cNvSpPr/>
          <p:nvPr/>
        </p:nvSpPr>
        <p:spPr>
          <a:xfrm>
            <a:off x="4334167" y="5654992"/>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p:cNvSpPr/>
          <p:nvPr/>
        </p:nvSpPr>
        <p:spPr>
          <a:xfrm>
            <a:off x="4375882" y="3617104"/>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3967743" y="2295804"/>
            <a:ext cx="1004335" cy="738664"/>
          </a:xfrm>
          <a:prstGeom prst="rect">
            <a:avLst/>
          </a:prstGeom>
          <a:solidFill>
            <a:schemeClr val="bg1">
              <a:lumMod val="95000"/>
            </a:schemeClr>
          </a:solidFill>
          <a:ln>
            <a:solidFill>
              <a:schemeClr val="tx1"/>
            </a:solidFill>
          </a:ln>
        </p:spPr>
        <p:txBody>
          <a:bodyPr wrap="square" rtlCol="0">
            <a:spAutoFit/>
          </a:bodyPr>
          <a:lstStyle/>
          <a:p>
            <a:r>
              <a:rPr lang="en-US" sz="1400" dirty="0" smtClean="0"/>
              <a:t>Guardian-ship Ends at 18</a:t>
            </a:r>
            <a:endParaRPr lang="en-US" sz="1400" dirty="0"/>
          </a:p>
        </p:txBody>
      </p:sp>
      <p:sp>
        <p:nvSpPr>
          <p:cNvPr id="43" name="Oval 42"/>
          <p:cNvSpPr/>
          <p:nvPr/>
        </p:nvSpPr>
        <p:spPr>
          <a:xfrm>
            <a:off x="5591175" y="566687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5030727" y="1255811"/>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p:cNvSpPr/>
          <p:nvPr/>
        </p:nvSpPr>
        <p:spPr>
          <a:xfrm>
            <a:off x="6672585" y="5692919"/>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4511097" y="386309"/>
            <a:ext cx="1283491" cy="523220"/>
          </a:xfrm>
          <a:prstGeom prst="rect">
            <a:avLst/>
          </a:prstGeom>
          <a:solidFill>
            <a:schemeClr val="bg1">
              <a:lumMod val="95000"/>
            </a:schemeClr>
          </a:solidFill>
          <a:ln>
            <a:solidFill>
              <a:schemeClr val="tx1"/>
            </a:solidFill>
          </a:ln>
        </p:spPr>
        <p:txBody>
          <a:bodyPr wrap="square" rtlCol="0">
            <a:spAutoFit/>
          </a:bodyPr>
          <a:lstStyle/>
          <a:p>
            <a:r>
              <a:rPr lang="en-US" sz="1400" dirty="0" smtClean="0"/>
              <a:t>Proceedings Terminated</a:t>
            </a:r>
            <a:endParaRPr lang="en-US" sz="1400" dirty="0"/>
          </a:p>
        </p:txBody>
      </p:sp>
      <p:sp>
        <p:nvSpPr>
          <p:cNvPr id="48" name="TextBox 47"/>
          <p:cNvSpPr txBox="1"/>
          <p:nvPr/>
        </p:nvSpPr>
        <p:spPr>
          <a:xfrm>
            <a:off x="5333130" y="4160276"/>
            <a:ext cx="813094" cy="1169551"/>
          </a:xfrm>
          <a:prstGeom prst="rect">
            <a:avLst/>
          </a:prstGeom>
          <a:solidFill>
            <a:schemeClr val="bg1">
              <a:lumMod val="95000"/>
            </a:schemeClr>
          </a:solidFill>
          <a:ln>
            <a:solidFill>
              <a:schemeClr val="tx1"/>
            </a:solidFill>
          </a:ln>
        </p:spPr>
        <p:txBody>
          <a:bodyPr wrap="square" rtlCol="0">
            <a:spAutoFit/>
          </a:bodyPr>
          <a:lstStyle/>
          <a:p>
            <a:r>
              <a:rPr lang="en-US" sz="1400" dirty="0" smtClean="0"/>
              <a:t>File LPR &amp; Work Permit Apps</a:t>
            </a:r>
            <a:endParaRPr lang="en-US" sz="1400" dirty="0"/>
          </a:p>
        </p:txBody>
      </p:sp>
      <p:sp>
        <p:nvSpPr>
          <p:cNvPr id="50" name="TextBox 49"/>
          <p:cNvSpPr txBox="1"/>
          <p:nvPr/>
        </p:nvSpPr>
        <p:spPr>
          <a:xfrm>
            <a:off x="7165605" y="4551116"/>
            <a:ext cx="625835" cy="738664"/>
          </a:xfrm>
          <a:prstGeom prst="rect">
            <a:avLst/>
          </a:prstGeom>
          <a:solidFill>
            <a:schemeClr val="bg1">
              <a:lumMod val="95000"/>
            </a:schemeClr>
          </a:solidFill>
          <a:ln>
            <a:solidFill>
              <a:schemeClr val="tx1"/>
            </a:solidFill>
          </a:ln>
        </p:spPr>
        <p:txBody>
          <a:bodyPr wrap="square" rtlCol="0">
            <a:spAutoFit/>
          </a:bodyPr>
          <a:lstStyle/>
          <a:p>
            <a:r>
              <a:rPr lang="en-US" sz="1400" dirty="0" smtClean="0"/>
              <a:t>LPR Inter-view</a:t>
            </a:r>
            <a:endParaRPr lang="en-US" sz="1400" dirty="0"/>
          </a:p>
        </p:txBody>
      </p:sp>
      <p:sp>
        <p:nvSpPr>
          <p:cNvPr id="51" name="Oval 50"/>
          <p:cNvSpPr/>
          <p:nvPr/>
        </p:nvSpPr>
        <p:spPr>
          <a:xfrm>
            <a:off x="7222765" y="5700356"/>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p:cNvSpPr/>
          <p:nvPr/>
        </p:nvSpPr>
        <p:spPr>
          <a:xfrm>
            <a:off x="7744691" y="566687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6261602" y="4766560"/>
            <a:ext cx="821965" cy="523220"/>
          </a:xfrm>
          <a:prstGeom prst="rect">
            <a:avLst/>
          </a:prstGeom>
          <a:solidFill>
            <a:schemeClr val="bg1">
              <a:lumMod val="95000"/>
            </a:schemeClr>
          </a:solidFill>
          <a:ln>
            <a:solidFill>
              <a:schemeClr val="tx1"/>
            </a:solidFill>
          </a:ln>
        </p:spPr>
        <p:txBody>
          <a:bodyPr wrap="square" rtlCol="0">
            <a:spAutoFit/>
          </a:bodyPr>
          <a:lstStyle/>
          <a:p>
            <a:r>
              <a:rPr lang="en-US" sz="1400" dirty="0" smtClean="0"/>
              <a:t>Work Permit</a:t>
            </a:r>
            <a:endParaRPr lang="en-US" sz="1400" dirty="0"/>
          </a:p>
        </p:txBody>
      </p:sp>
      <p:sp>
        <p:nvSpPr>
          <p:cNvPr id="55" name="TextBox 54"/>
          <p:cNvSpPr txBox="1"/>
          <p:nvPr/>
        </p:nvSpPr>
        <p:spPr>
          <a:xfrm>
            <a:off x="7849309" y="4772769"/>
            <a:ext cx="944418" cy="523220"/>
          </a:xfrm>
          <a:prstGeom prst="rect">
            <a:avLst/>
          </a:prstGeom>
          <a:solidFill>
            <a:schemeClr val="bg1">
              <a:lumMod val="95000"/>
            </a:schemeClr>
          </a:solidFill>
          <a:ln>
            <a:solidFill>
              <a:schemeClr val="tx1"/>
            </a:solidFill>
          </a:ln>
        </p:spPr>
        <p:txBody>
          <a:bodyPr wrap="square" rtlCol="0">
            <a:spAutoFit/>
          </a:bodyPr>
          <a:lstStyle/>
          <a:p>
            <a:r>
              <a:rPr lang="en-US" sz="1400" dirty="0" smtClean="0"/>
              <a:t>LPR Approval</a:t>
            </a:r>
            <a:endParaRPr lang="en-US" sz="1400" dirty="0"/>
          </a:p>
        </p:txBody>
      </p:sp>
      <p:sp>
        <p:nvSpPr>
          <p:cNvPr id="56" name="Oval 55"/>
          <p:cNvSpPr/>
          <p:nvPr/>
        </p:nvSpPr>
        <p:spPr>
          <a:xfrm>
            <a:off x="2112819" y="1329700"/>
            <a:ext cx="110835" cy="114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Oval 57"/>
          <p:cNvSpPr/>
          <p:nvPr/>
        </p:nvSpPr>
        <p:spPr>
          <a:xfrm>
            <a:off x="3529444" y="1312961"/>
            <a:ext cx="110835" cy="114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p:cNvSpPr txBox="1"/>
          <p:nvPr/>
        </p:nvSpPr>
        <p:spPr>
          <a:xfrm>
            <a:off x="2046143" y="467617"/>
            <a:ext cx="1838757" cy="307777"/>
          </a:xfrm>
          <a:prstGeom prst="rect">
            <a:avLst/>
          </a:prstGeom>
          <a:solidFill>
            <a:schemeClr val="bg1">
              <a:lumMod val="95000"/>
            </a:schemeClr>
          </a:solidFill>
          <a:ln>
            <a:solidFill>
              <a:schemeClr val="tx1"/>
            </a:solidFill>
          </a:ln>
        </p:spPr>
        <p:txBody>
          <a:bodyPr wrap="square" rtlCol="0">
            <a:spAutoFit/>
          </a:bodyPr>
          <a:lstStyle/>
          <a:p>
            <a:r>
              <a:rPr lang="en-US" sz="1400" dirty="0" smtClean="0"/>
              <a:t>Hearings Continued</a:t>
            </a:r>
            <a:endParaRPr lang="en-US" sz="1400" dirty="0"/>
          </a:p>
        </p:txBody>
      </p:sp>
      <p:sp>
        <p:nvSpPr>
          <p:cNvPr id="61" name="TextBox 60"/>
          <p:cNvSpPr txBox="1"/>
          <p:nvPr/>
        </p:nvSpPr>
        <p:spPr>
          <a:xfrm>
            <a:off x="1770048" y="3884958"/>
            <a:ext cx="533400" cy="461665"/>
          </a:xfrm>
          <a:prstGeom prst="rect">
            <a:avLst/>
          </a:prstGeom>
          <a:noFill/>
        </p:spPr>
        <p:txBody>
          <a:bodyPr wrap="square" rtlCol="0">
            <a:spAutoFit/>
          </a:bodyPr>
          <a:lstStyle/>
          <a:p>
            <a:pPr algn="ctr"/>
            <a:r>
              <a:rPr lang="en-US" sz="1200" dirty="0" smtClean="0"/>
              <a:t>8-10 wks</a:t>
            </a:r>
            <a:endParaRPr lang="en-US" sz="1200" dirty="0"/>
          </a:p>
        </p:txBody>
      </p:sp>
      <p:sp>
        <p:nvSpPr>
          <p:cNvPr id="62" name="TextBox 61"/>
          <p:cNvSpPr txBox="1"/>
          <p:nvPr/>
        </p:nvSpPr>
        <p:spPr>
          <a:xfrm>
            <a:off x="2944668" y="5888271"/>
            <a:ext cx="1226560" cy="461665"/>
          </a:xfrm>
          <a:prstGeom prst="rect">
            <a:avLst/>
          </a:prstGeom>
          <a:noFill/>
        </p:spPr>
        <p:txBody>
          <a:bodyPr wrap="square" rtlCol="0">
            <a:spAutoFit/>
          </a:bodyPr>
          <a:lstStyle/>
          <a:p>
            <a:pPr algn="ctr"/>
            <a:r>
              <a:rPr lang="en-US" sz="1200" dirty="0" smtClean="0"/>
              <a:t>3-4 mos </a:t>
            </a:r>
          </a:p>
          <a:p>
            <a:pPr algn="ctr"/>
            <a:r>
              <a:rPr lang="en-US" sz="1200" dirty="0" smtClean="0"/>
              <a:t>(up to 6 mos)</a:t>
            </a:r>
            <a:endParaRPr lang="en-US" sz="1200" dirty="0"/>
          </a:p>
        </p:txBody>
      </p:sp>
      <p:sp>
        <p:nvSpPr>
          <p:cNvPr id="63" name="TextBox 62"/>
          <p:cNvSpPr txBox="1"/>
          <p:nvPr/>
        </p:nvSpPr>
        <p:spPr>
          <a:xfrm>
            <a:off x="3884900" y="5878915"/>
            <a:ext cx="919160" cy="461665"/>
          </a:xfrm>
          <a:prstGeom prst="rect">
            <a:avLst/>
          </a:prstGeom>
          <a:noFill/>
        </p:spPr>
        <p:txBody>
          <a:bodyPr wrap="square" rtlCol="0">
            <a:spAutoFit/>
          </a:bodyPr>
          <a:lstStyle/>
          <a:p>
            <a:pPr algn="ctr"/>
            <a:r>
              <a:rPr lang="en-US" sz="1200" dirty="0" smtClean="0"/>
              <a:t>1 day –   </a:t>
            </a:r>
          </a:p>
          <a:p>
            <a:pPr algn="ctr"/>
            <a:r>
              <a:rPr lang="en-US" sz="1200" dirty="0" smtClean="0"/>
              <a:t>2 wks</a:t>
            </a:r>
            <a:endParaRPr lang="en-US" sz="1200" dirty="0"/>
          </a:p>
        </p:txBody>
      </p:sp>
      <p:sp>
        <p:nvSpPr>
          <p:cNvPr id="64" name="TextBox 63"/>
          <p:cNvSpPr txBox="1"/>
          <p:nvPr/>
        </p:nvSpPr>
        <p:spPr>
          <a:xfrm>
            <a:off x="5591175" y="5871988"/>
            <a:ext cx="1226560" cy="461665"/>
          </a:xfrm>
          <a:prstGeom prst="rect">
            <a:avLst/>
          </a:prstGeom>
          <a:noFill/>
        </p:spPr>
        <p:txBody>
          <a:bodyPr wrap="square" rtlCol="0">
            <a:spAutoFit/>
          </a:bodyPr>
          <a:lstStyle/>
          <a:p>
            <a:pPr algn="ctr"/>
            <a:r>
              <a:rPr lang="en-US" sz="1200" dirty="0" smtClean="0"/>
              <a:t>2-3 mos </a:t>
            </a:r>
          </a:p>
          <a:p>
            <a:pPr algn="ctr"/>
            <a:endParaRPr lang="en-US" sz="1200" dirty="0"/>
          </a:p>
        </p:txBody>
      </p:sp>
      <p:sp>
        <p:nvSpPr>
          <p:cNvPr id="65" name="TextBox 64"/>
          <p:cNvSpPr txBox="1"/>
          <p:nvPr/>
        </p:nvSpPr>
        <p:spPr>
          <a:xfrm>
            <a:off x="7222765" y="5895478"/>
            <a:ext cx="919160" cy="461665"/>
          </a:xfrm>
          <a:prstGeom prst="rect">
            <a:avLst/>
          </a:prstGeom>
          <a:noFill/>
        </p:spPr>
        <p:txBody>
          <a:bodyPr wrap="square" rtlCol="0">
            <a:spAutoFit/>
          </a:bodyPr>
          <a:lstStyle/>
          <a:p>
            <a:pPr algn="ctr"/>
            <a:r>
              <a:rPr lang="en-US" sz="1200" dirty="0" smtClean="0"/>
              <a:t>1 day –</a:t>
            </a:r>
          </a:p>
          <a:p>
            <a:pPr algn="ctr"/>
            <a:r>
              <a:rPr lang="en-US" sz="1200" dirty="0" smtClean="0"/>
              <a:t> 2 wks</a:t>
            </a:r>
            <a:endParaRPr lang="en-US" sz="1200" dirty="0"/>
          </a:p>
        </p:txBody>
      </p:sp>
      <p:sp>
        <p:nvSpPr>
          <p:cNvPr id="66" name="TextBox 65"/>
          <p:cNvSpPr txBox="1"/>
          <p:nvPr/>
        </p:nvSpPr>
        <p:spPr>
          <a:xfrm>
            <a:off x="6672585" y="6150494"/>
            <a:ext cx="757451" cy="646331"/>
          </a:xfrm>
          <a:prstGeom prst="rect">
            <a:avLst/>
          </a:prstGeom>
          <a:noFill/>
        </p:spPr>
        <p:txBody>
          <a:bodyPr wrap="square" rtlCol="0">
            <a:spAutoFit/>
          </a:bodyPr>
          <a:lstStyle/>
          <a:p>
            <a:pPr algn="ctr"/>
            <a:r>
              <a:rPr lang="en-US" sz="1200" dirty="0" smtClean="0"/>
              <a:t>0 – 2 mos</a:t>
            </a:r>
          </a:p>
          <a:p>
            <a:pPr algn="ctr"/>
            <a:endParaRPr lang="en-US" sz="1200" dirty="0"/>
          </a:p>
        </p:txBody>
      </p:sp>
      <p:sp>
        <p:nvSpPr>
          <p:cNvPr id="67" name="TextBox 66"/>
          <p:cNvSpPr txBox="1"/>
          <p:nvPr/>
        </p:nvSpPr>
        <p:spPr>
          <a:xfrm>
            <a:off x="126281" y="989794"/>
            <a:ext cx="852054" cy="646331"/>
          </a:xfrm>
          <a:prstGeom prst="rect">
            <a:avLst/>
          </a:prstGeom>
          <a:noFill/>
        </p:spPr>
        <p:txBody>
          <a:bodyPr wrap="square" rtlCol="0">
            <a:spAutoFit/>
          </a:bodyPr>
          <a:lstStyle/>
          <a:p>
            <a:r>
              <a:rPr lang="en-US" b="1" dirty="0" smtClean="0"/>
              <a:t>Imm. Court</a:t>
            </a:r>
            <a:endParaRPr lang="en-US" b="1" dirty="0"/>
          </a:p>
        </p:txBody>
      </p:sp>
      <p:sp>
        <p:nvSpPr>
          <p:cNvPr id="69" name="TextBox 68"/>
          <p:cNvSpPr txBox="1"/>
          <p:nvPr/>
        </p:nvSpPr>
        <p:spPr>
          <a:xfrm>
            <a:off x="107358" y="3556051"/>
            <a:ext cx="1061604" cy="646331"/>
          </a:xfrm>
          <a:prstGeom prst="rect">
            <a:avLst/>
          </a:prstGeom>
          <a:noFill/>
        </p:spPr>
        <p:txBody>
          <a:bodyPr wrap="square" rtlCol="0">
            <a:spAutoFit/>
          </a:bodyPr>
          <a:lstStyle/>
          <a:p>
            <a:r>
              <a:rPr lang="en-US" b="1" dirty="0" smtClean="0"/>
              <a:t>Probate Court</a:t>
            </a:r>
            <a:endParaRPr lang="en-US" b="1" dirty="0"/>
          </a:p>
        </p:txBody>
      </p:sp>
      <p:sp>
        <p:nvSpPr>
          <p:cNvPr id="70" name="TextBox 69"/>
          <p:cNvSpPr txBox="1"/>
          <p:nvPr/>
        </p:nvSpPr>
        <p:spPr>
          <a:xfrm>
            <a:off x="126716" y="5603077"/>
            <a:ext cx="1061604" cy="369332"/>
          </a:xfrm>
          <a:prstGeom prst="rect">
            <a:avLst/>
          </a:prstGeom>
          <a:noFill/>
        </p:spPr>
        <p:txBody>
          <a:bodyPr wrap="square" rtlCol="0">
            <a:spAutoFit/>
          </a:bodyPr>
          <a:lstStyle/>
          <a:p>
            <a:r>
              <a:rPr lang="en-US" b="1" dirty="0" smtClean="0"/>
              <a:t>USCIS</a:t>
            </a:r>
            <a:endParaRPr lang="en-US" b="1" dirty="0"/>
          </a:p>
        </p:txBody>
      </p:sp>
      <p:cxnSp>
        <p:nvCxnSpPr>
          <p:cNvPr id="72" name="Straight Arrow Connector 71"/>
          <p:cNvCxnSpPr>
            <a:stCxn id="18" idx="2"/>
            <a:endCxn id="14" idx="0"/>
          </p:cNvCxnSpPr>
          <p:nvPr/>
        </p:nvCxnSpPr>
        <p:spPr>
          <a:xfrm>
            <a:off x="1489075" y="909529"/>
            <a:ext cx="0" cy="309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59" idx="2"/>
            <a:endCxn id="56" idx="7"/>
          </p:cNvCxnSpPr>
          <p:nvPr/>
        </p:nvCxnSpPr>
        <p:spPr>
          <a:xfrm flipH="1">
            <a:off x="2207423" y="775394"/>
            <a:ext cx="758099" cy="5710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59" idx="2"/>
            <a:endCxn id="58" idx="0"/>
          </p:cNvCxnSpPr>
          <p:nvPr/>
        </p:nvCxnSpPr>
        <p:spPr>
          <a:xfrm>
            <a:off x="2965522" y="775394"/>
            <a:ext cx="619340" cy="5375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47" idx="2"/>
            <a:endCxn id="44" idx="0"/>
          </p:cNvCxnSpPr>
          <p:nvPr/>
        </p:nvCxnSpPr>
        <p:spPr>
          <a:xfrm flipH="1">
            <a:off x="5145027" y="909529"/>
            <a:ext cx="7816" cy="3462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endCxn id="21" idx="0"/>
          </p:cNvCxnSpPr>
          <p:nvPr/>
        </p:nvCxnSpPr>
        <p:spPr>
          <a:xfrm>
            <a:off x="1639197" y="3429051"/>
            <a:ext cx="16259" cy="2192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31" idx="2"/>
            <a:endCxn id="25" idx="7"/>
          </p:cNvCxnSpPr>
          <p:nvPr/>
        </p:nvCxnSpPr>
        <p:spPr>
          <a:xfrm flipH="1">
            <a:off x="2498569" y="3216998"/>
            <a:ext cx="551881" cy="4382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38" idx="2"/>
            <a:endCxn id="37" idx="0"/>
          </p:cNvCxnSpPr>
          <p:nvPr/>
        </p:nvCxnSpPr>
        <p:spPr>
          <a:xfrm>
            <a:off x="4469911" y="3034468"/>
            <a:ext cx="20271" cy="582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32" idx="2"/>
            <a:endCxn id="22" idx="0"/>
          </p:cNvCxnSpPr>
          <p:nvPr/>
        </p:nvCxnSpPr>
        <p:spPr>
          <a:xfrm>
            <a:off x="2997921" y="5287691"/>
            <a:ext cx="0" cy="3432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33" idx="2"/>
            <a:endCxn id="35" idx="0"/>
          </p:cNvCxnSpPr>
          <p:nvPr/>
        </p:nvCxnSpPr>
        <p:spPr>
          <a:xfrm>
            <a:off x="3940317" y="5287691"/>
            <a:ext cx="190935" cy="3895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34" idx="2"/>
            <a:endCxn id="36" idx="7"/>
          </p:cNvCxnSpPr>
          <p:nvPr/>
        </p:nvCxnSpPr>
        <p:spPr>
          <a:xfrm flipH="1">
            <a:off x="4529289" y="5289780"/>
            <a:ext cx="182794" cy="3986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48" idx="2"/>
            <a:endCxn id="43" idx="0"/>
          </p:cNvCxnSpPr>
          <p:nvPr/>
        </p:nvCxnSpPr>
        <p:spPr>
          <a:xfrm flipH="1">
            <a:off x="5705475" y="5329827"/>
            <a:ext cx="34202" cy="3370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54" idx="2"/>
            <a:endCxn id="45" idx="1"/>
          </p:cNvCxnSpPr>
          <p:nvPr/>
        </p:nvCxnSpPr>
        <p:spPr>
          <a:xfrm>
            <a:off x="6672585" y="5289780"/>
            <a:ext cx="33478" cy="4366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50" idx="2"/>
            <a:endCxn id="51" idx="0"/>
          </p:cNvCxnSpPr>
          <p:nvPr/>
        </p:nvCxnSpPr>
        <p:spPr>
          <a:xfrm flipH="1">
            <a:off x="7337065" y="5289780"/>
            <a:ext cx="141458" cy="4105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55" idx="2"/>
            <a:endCxn id="52" idx="7"/>
          </p:cNvCxnSpPr>
          <p:nvPr/>
        </p:nvCxnSpPr>
        <p:spPr>
          <a:xfrm flipH="1">
            <a:off x="7939813" y="5295989"/>
            <a:ext cx="381705" cy="4043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6436591" y="427369"/>
            <a:ext cx="2057400" cy="2308324"/>
          </a:xfrm>
          <a:prstGeom prst="rect">
            <a:avLst/>
          </a:prstGeom>
          <a:noFill/>
        </p:spPr>
        <p:txBody>
          <a:bodyPr wrap="square" rtlCol="0">
            <a:spAutoFit/>
          </a:bodyPr>
          <a:lstStyle/>
          <a:p>
            <a:r>
              <a:rPr lang="en-US" sz="2400" dirty="0" smtClean="0">
                <a:latin typeface="+mj-lt"/>
              </a:rPr>
              <a:t>Timeline of Standard Defensive SIJS Application from San Mateo County</a:t>
            </a:r>
            <a:endParaRPr lang="en-US" sz="2400" dirty="0">
              <a:latin typeface="+mj-lt"/>
            </a:endParaRPr>
          </a:p>
        </p:txBody>
      </p:sp>
      <p:sp>
        <p:nvSpPr>
          <p:cNvPr id="6" name="Title 5"/>
          <p:cNvSpPr>
            <a:spLocks noGrp="1"/>
          </p:cNvSpPr>
          <p:nvPr>
            <p:ph type="title"/>
          </p:nvPr>
        </p:nvSpPr>
        <p:spPr/>
        <p:txBody>
          <a:bodyPr/>
          <a:lstStyle/>
          <a:p>
            <a:endParaRPr lang="en-US" dirty="0"/>
          </a:p>
        </p:txBody>
      </p:sp>
    </p:spTree>
    <p:extLst>
      <p:ext uri="{BB962C8B-B14F-4D97-AF65-F5344CB8AC3E}">
        <p14:creationId xmlns:p14="http://schemas.microsoft.com/office/powerpoint/2010/main" val="14876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1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0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1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19"/>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4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4"/>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22"/>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45"/>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6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0"/>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2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1"/>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6"/>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55"/>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2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52"/>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animBg="1"/>
      <p:bldP spid="21" grpId="0" animBg="1"/>
      <p:bldP spid="22" grpId="0" animBg="1"/>
      <p:bldP spid="23" grpId="0" animBg="1"/>
      <p:bldP spid="25" grpId="0" animBg="1"/>
      <p:bldP spid="31" grpId="0" animBg="1"/>
      <p:bldP spid="32" grpId="0" animBg="1"/>
      <p:bldP spid="33" grpId="0" animBg="1"/>
      <p:bldP spid="34" grpId="0" animBg="1"/>
      <p:bldP spid="35" grpId="0" animBg="1"/>
      <p:bldP spid="36" grpId="0" animBg="1"/>
      <p:bldP spid="37" grpId="0" animBg="1"/>
      <p:bldP spid="38" grpId="0" animBg="1"/>
      <p:bldP spid="43" grpId="0" animBg="1"/>
      <p:bldP spid="44" grpId="0" animBg="1"/>
      <p:bldP spid="45" grpId="0" animBg="1"/>
      <p:bldP spid="47" grpId="0" animBg="1"/>
      <p:bldP spid="48" grpId="0" animBg="1"/>
      <p:bldP spid="50" grpId="0" animBg="1"/>
      <p:bldP spid="51" grpId="0" animBg="1"/>
      <p:bldP spid="52" grpId="0" animBg="1"/>
      <p:bldP spid="54" grpId="0" animBg="1"/>
      <p:bldP spid="55" grpId="0" animBg="1"/>
      <p:bldP spid="56" grpId="0" animBg="1"/>
      <p:bldP spid="58" grpId="0" animBg="1"/>
      <p:bldP spid="59" grpId="0" animBg="1"/>
      <p:bldP spid="61" grpId="0"/>
      <p:bldP spid="62" grpId="0"/>
      <p:bldP spid="63" grpId="0"/>
      <p:bldP spid="64" grpId="0"/>
      <p:bldP spid="65" grpId="0"/>
      <p:bldP spid="66" grpId="0"/>
      <p:bldP spid="67" grpId="0"/>
      <p:bldP spid="69" grpId="0"/>
      <p:bldP spid="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Working With Children</a:t>
            </a:r>
            <a:endParaRPr lang="en-US" dirty="0"/>
          </a:p>
        </p:txBody>
      </p:sp>
    </p:spTree>
    <p:extLst>
      <p:ext uri="{BB962C8B-B14F-4D97-AF65-F5344CB8AC3E}">
        <p14:creationId xmlns:p14="http://schemas.microsoft.com/office/powerpoint/2010/main" val="3788438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Additional Resources</a:t>
            </a:r>
            <a:endParaRPr lang="en-US" dirty="0"/>
          </a:p>
        </p:txBody>
      </p:sp>
      <p:sp>
        <p:nvSpPr>
          <p:cNvPr id="3" name="Content Placeholder 2"/>
          <p:cNvSpPr>
            <a:spLocks noGrp="1"/>
          </p:cNvSpPr>
          <p:nvPr>
            <p:ph idx="1"/>
          </p:nvPr>
        </p:nvSpPr>
        <p:spPr/>
        <p:txBody>
          <a:bodyPr/>
          <a:lstStyle/>
          <a:p>
            <a:r>
              <a:rPr lang="en-US" altLang="en-US" dirty="0"/>
              <a:t>CLSEPA Pro Bono Page</a:t>
            </a:r>
          </a:p>
          <a:p>
            <a:r>
              <a:rPr lang="en-US" altLang="en-US" dirty="0"/>
              <a:t>ILRC AOD</a:t>
            </a:r>
          </a:p>
          <a:p>
            <a:pPr>
              <a:lnSpc>
                <a:spcPct val="90000"/>
              </a:lnSpc>
            </a:pPr>
            <a:r>
              <a:rPr lang="en-US" dirty="0" smtClean="0">
                <a:ea typeface="ＭＳ Ｐゴシック" charset="0"/>
              </a:rPr>
              <a:t>ILRC’s </a:t>
            </a:r>
            <a:r>
              <a:rPr lang="en-US" dirty="0">
                <a:ea typeface="ＭＳ Ｐゴシック" charset="0"/>
              </a:rPr>
              <a:t>website on Remedies for Immigrant Youth and </a:t>
            </a:r>
            <a:r>
              <a:rPr lang="en-US" dirty="0" smtClean="0">
                <a:ea typeface="ＭＳ Ｐゴシック" charset="0"/>
              </a:rPr>
              <a:t>Children</a:t>
            </a:r>
          </a:p>
          <a:p>
            <a:pPr>
              <a:lnSpc>
                <a:spcPct val="90000"/>
              </a:lnSpc>
            </a:pPr>
            <a:r>
              <a:rPr lang="en-US" dirty="0">
                <a:ea typeface="ＭＳ Ｐゴシック" charset="0"/>
                <a:hlinkClick r:id="rId2"/>
              </a:rPr>
              <a:t>http://</a:t>
            </a:r>
            <a:r>
              <a:rPr lang="en-US" dirty="0" smtClean="0">
                <a:ea typeface="ＭＳ Ｐゴシック" charset="0"/>
                <a:hlinkClick r:id="rId2"/>
              </a:rPr>
              <a:t>www.ilrc.org/info-on-immigration-law/remedies-for-immigrant-children-and-youth</a:t>
            </a:r>
            <a:endParaRPr lang="en-US" dirty="0" smtClean="0">
              <a:ea typeface="ＭＳ Ｐゴシック" charset="0"/>
            </a:endParaRPr>
          </a:p>
          <a:p>
            <a:pPr>
              <a:lnSpc>
                <a:spcPct val="90000"/>
              </a:lnSpc>
            </a:pPr>
            <a:r>
              <a:rPr lang="en-US" dirty="0" smtClean="0">
                <a:ea typeface="ＭＳ Ｐゴシック" charset="0"/>
              </a:rPr>
              <a:t>ILRC’s </a:t>
            </a:r>
            <a:r>
              <a:rPr lang="en-US" dirty="0">
                <a:ea typeface="ＭＳ Ｐゴシック" charset="0"/>
              </a:rPr>
              <a:t>Special Immigrant Juvenile Status Guide (available for purchase) </a:t>
            </a:r>
          </a:p>
          <a:p>
            <a:pPr marL="457200" lvl="1" indent="0">
              <a:lnSpc>
                <a:spcPct val="70000"/>
              </a:lnSpc>
              <a:buNone/>
            </a:pPr>
            <a:r>
              <a:rPr lang="en-US" sz="2200" dirty="0">
                <a:ea typeface="ＭＳ Ｐゴシック" charset="0"/>
                <a:hlinkClick r:id="rId3"/>
              </a:rPr>
              <a:t>www.ilrc.org/publications/special-immigrant-juvenile-status</a:t>
            </a:r>
            <a:endParaRPr lang="en-US" sz="2200" dirty="0">
              <a:ea typeface="ＭＳ Ｐゴシック" charset="0"/>
            </a:endParaRPr>
          </a:p>
          <a:p>
            <a:endParaRPr lang="en-US" dirty="0"/>
          </a:p>
        </p:txBody>
      </p:sp>
    </p:spTree>
    <p:extLst>
      <p:ext uri="{BB962C8B-B14F-4D97-AF65-F5344CB8AC3E}">
        <p14:creationId xmlns:p14="http://schemas.microsoft.com/office/powerpoint/2010/main" val="3042500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normAutofit/>
          </a:bodyPr>
          <a:lstStyle/>
          <a:p>
            <a:pPr algn="ctr"/>
            <a:r>
              <a:rPr lang="en-US" altLang="en-US" dirty="0" smtClean="0"/>
              <a:t>Questions?</a:t>
            </a:r>
          </a:p>
        </p:txBody>
      </p:sp>
      <p:sp>
        <p:nvSpPr>
          <p:cNvPr id="121858" name="Content Placeholder 2"/>
          <p:cNvSpPr>
            <a:spLocks noGrp="1"/>
          </p:cNvSpPr>
          <p:nvPr>
            <p:ph idx="1"/>
          </p:nvPr>
        </p:nvSpPr>
        <p:spPr/>
        <p:txBody>
          <a:bodyPr>
            <a:normAutofit/>
          </a:bodyPr>
          <a:lstStyle/>
          <a:p>
            <a:pPr marL="0" indent="0" algn="ctr">
              <a:buFont typeface="Wingdings" pitchFamily="2" charset="2"/>
              <a:buNone/>
            </a:pPr>
            <a:endParaRPr lang="en-US" altLang="en-US" dirty="0"/>
          </a:p>
          <a:p>
            <a:pPr marL="0" indent="0" algn="ctr">
              <a:buFont typeface="Wingdings" pitchFamily="2" charset="2"/>
              <a:buNone/>
            </a:pPr>
            <a:r>
              <a:rPr lang="en-US" altLang="en-US" dirty="0" smtClean="0"/>
              <a:t>Joyce Song, Pro Bono Director</a:t>
            </a:r>
          </a:p>
          <a:p>
            <a:pPr marL="0" indent="0" algn="ctr">
              <a:buFont typeface="Wingdings" pitchFamily="2" charset="2"/>
              <a:buNone/>
            </a:pPr>
            <a:r>
              <a:rPr lang="en-US" altLang="en-US" dirty="0" smtClean="0"/>
              <a:t>650-326-6440, ext. 303</a:t>
            </a:r>
          </a:p>
          <a:p>
            <a:pPr marL="0" indent="0" algn="ctr">
              <a:buFont typeface="Wingdings" pitchFamily="2" charset="2"/>
              <a:buNone/>
            </a:pPr>
            <a:r>
              <a:rPr lang="en-US" altLang="en-US" dirty="0" smtClean="0"/>
              <a:t>jsong@clsepa.org</a:t>
            </a:r>
            <a:endParaRPr lang="en-US" altLang="en-US" dirty="0"/>
          </a:p>
          <a:p>
            <a:pPr marL="0" indent="0" algn="ctr">
              <a:buFont typeface="Wingdings" pitchFamily="2" charset="2"/>
              <a:buNone/>
            </a:pPr>
            <a:endParaRPr lang="en-US" altLang="en-US" dirty="0" smtClean="0"/>
          </a:p>
          <a:p>
            <a:pPr marL="0" indent="0" algn="ctr">
              <a:buNone/>
            </a:pPr>
            <a:r>
              <a:rPr lang="en-US" altLang="en-US" dirty="0"/>
              <a:t>Helen Beasley, Immigration Staff Attorney</a:t>
            </a:r>
          </a:p>
          <a:p>
            <a:pPr marL="0" indent="0" algn="ctr">
              <a:buNone/>
            </a:pPr>
            <a:r>
              <a:rPr lang="en-US" altLang="en-US" dirty="0"/>
              <a:t>650</a:t>
            </a:r>
            <a:r>
              <a:rPr lang="en-US" altLang="en-US" dirty="0" smtClean="0"/>
              <a:t>-391-0350</a:t>
            </a:r>
            <a:endParaRPr lang="en-US" altLang="en-US" dirty="0"/>
          </a:p>
          <a:p>
            <a:pPr marL="0" indent="0" algn="ctr">
              <a:buNone/>
            </a:pPr>
            <a:r>
              <a:rPr lang="en-US" altLang="en-US" dirty="0"/>
              <a:t>helen@clsepa.org</a:t>
            </a:r>
          </a:p>
          <a:p>
            <a:pPr marL="0" indent="0" algn="ctr">
              <a:buFont typeface="Wingdings" pitchFamily="2" charset="2"/>
              <a:buNone/>
            </a:pPr>
            <a:endParaRPr lang="en-US" altLang="en-US" dirty="0" smtClean="0"/>
          </a:p>
        </p:txBody>
      </p:sp>
      <p:pic>
        <p:nvPicPr>
          <p:cNvPr id="15" name="Picture 10" descr="logo_clsepa"/>
          <p:cNvPicPr>
            <a:picLocks noChangeAspect="1" noChangeArrowheads="1"/>
          </p:cNvPicPr>
          <p:nvPr/>
        </p:nvPicPr>
        <p:blipFill>
          <a:blip r:embed="rId2">
            <a:extLst>
              <a:ext uri="{28A0092B-C50C-407E-A947-70E740481C1C}">
                <a14:useLocalDpi xmlns:a14="http://schemas.microsoft.com/office/drawing/2010/main" val="0"/>
              </a:ext>
            </a:extLst>
          </a:blip>
          <a:srcRect t="10193" r="69609"/>
          <a:stretch>
            <a:fillRect/>
          </a:stretch>
        </p:blipFill>
        <p:spPr bwMode="auto">
          <a:xfrm>
            <a:off x="7523163" y="5743575"/>
            <a:ext cx="11557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Considerations</a:t>
            </a:r>
          </a:p>
        </p:txBody>
      </p:sp>
      <p:sp>
        <p:nvSpPr>
          <p:cNvPr id="3" name="Content Placeholder 2"/>
          <p:cNvSpPr>
            <a:spLocks noGrp="1"/>
          </p:cNvSpPr>
          <p:nvPr>
            <p:ph idx="1"/>
          </p:nvPr>
        </p:nvSpPr>
        <p:spPr/>
        <p:txBody>
          <a:bodyPr/>
          <a:lstStyle/>
          <a:p>
            <a:r>
              <a:rPr lang="en-US" dirty="0" smtClean="0"/>
              <a:t>Many of these children have been victims of trauma</a:t>
            </a:r>
            <a:endParaRPr lang="en-US" dirty="0"/>
          </a:p>
          <a:p>
            <a:r>
              <a:rPr lang="en-US" dirty="0" smtClean="0"/>
              <a:t>Need to take into account child’s capacity to understand and communicate</a:t>
            </a:r>
          </a:p>
          <a:p>
            <a:pPr lvl="1"/>
            <a:r>
              <a:rPr lang="en-US" dirty="0" smtClean="0"/>
              <a:t> Language</a:t>
            </a:r>
          </a:p>
          <a:p>
            <a:pPr lvl="1"/>
            <a:r>
              <a:rPr lang="en-US" dirty="0" smtClean="0"/>
              <a:t>Education Level</a:t>
            </a:r>
          </a:p>
          <a:p>
            <a:pPr lvl="1"/>
            <a:r>
              <a:rPr lang="en-US" dirty="0" smtClean="0"/>
              <a:t>Chronological and developmental age</a:t>
            </a:r>
          </a:p>
          <a:p>
            <a:pPr lvl="1"/>
            <a:r>
              <a:rPr lang="en-US" dirty="0" smtClean="0"/>
              <a:t>Mental health issues</a:t>
            </a:r>
          </a:p>
          <a:p>
            <a:pPr lvl="1"/>
            <a:endParaRPr lang="en-US" dirty="0" smtClean="0"/>
          </a:p>
        </p:txBody>
      </p:sp>
    </p:spTree>
    <p:extLst>
      <p:ext uri="{BB962C8B-B14F-4D97-AF65-F5344CB8AC3E}">
        <p14:creationId xmlns:p14="http://schemas.microsoft.com/office/powerpoint/2010/main" val="2938673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to Assist Communication </a:t>
            </a:r>
          </a:p>
        </p:txBody>
      </p:sp>
      <p:sp>
        <p:nvSpPr>
          <p:cNvPr id="3" name="Content Placeholder 2"/>
          <p:cNvSpPr>
            <a:spLocks noGrp="1"/>
          </p:cNvSpPr>
          <p:nvPr>
            <p:ph idx="1"/>
          </p:nvPr>
        </p:nvSpPr>
        <p:spPr/>
        <p:txBody>
          <a:bodyPr>
            <a:normAutofit/>
          </a:bodyPr>
          <a:lstStyle/>
          <a:p>
            <a:pPr>
              <a:defRPr/>
            </a:pPr>
            <a:r>
              <a:rPr lang="en-US" dirty="0">
                <a:ea typeface="ヒラギノ角ゴ Pro W3" charset="0"/>
                <a:cs typeface="ヒラギノ角ゴ Pro W3" charset="0"/>
              </a:rPr>
              <a:t>Use simple, child-friendly language</a:t>
            </a:r>
          </a:p>
          <a:p>
            <a:pPr lvl="1">
              <a:defRPr/>
            </a:pPr>
            <a:r>
              <a:rPr lang="en-US" dirty="0">
                <a:ea typeface="ヒラギノ角ゴ Pro W3" charset="0"/>
                <a:cs typeface="ヒラギノ角ゴ Pro W3" charset="0"/>
              </a:rPr>
              <a:t>Speak in short, simple sentences</a:t>
            </a:r>
          </a:p>
          <a:p>
            <a:pPr lvl="1">
              <a:defRPr/>
            </a:pPr>
            <a:r>
              <a:rPr lang="en-US" dirty="0">
                <a:ea typeface="ヒラギノ角ゴ Pro W3" charset="0"/>
                <a:cs typeface="ヒラギノ角ゴ Pro W3" charset="0"/>
              </a:rPr>
              <a:t>Slow down your rate of speech</a:t>
            </a:r>
          </a:p>
          <a:p>
            <a:pPr lvl="1">
              <a:defRPr/>
            </a:pPr>
            <a:r>
              <a:rPr lang="en-US" dirty="0">
                <a:ea typeface="ヒラギノ角ゴ Pro W3" charset="0"/>
                <a:cs typeface="ヒラギノ角ゴ Pro W3" charset="0"/>
              </a:rPr>
              <a:t>Avoid double negatives and compound sentences</a:t>
            </a:r>
          </a:p>
          <a:p>
            <a:pPr lvl="1">
              <a:defRPr/>
            </a:pPr>
            <a:r>
              <a:rPr lang="en-US" dirty="0">
                <a:ea typeface="ヒラギノ角ゴ Pro W3" charset="0"/>
                <a:cs typeface="ヒラギノ角ゴ Pro W3" charset="0"/>
              </a:rPr>
              <a:t>Use culturally appropriate </a:t>
            </a:r>
            <a:r>
              <a:rPr lang="en-US" dirty="0" smtClean="0">
                <a:ea typeface="ヒラギノ角ゴ Pro W3" charset="0"/>
                <a:cs typeface="ヒラギノ角ゴ Pro W3" charset="0"/>
              </a:rPr>
              <a:t>analogies</a:t>
            </a:r>
            <a:endParaRPr lang="en-US" dirty="0">
              <a:ea typeface="ヒラギノ角ゴ Pro W3" charset="0"/>
              <a:cs typeface="ヒラギノ角ゴ Pro W3" charset="0"/>
            </a:endParaRPr>
          </a:p>
          <a:p>
            <a:pPr>
              <a:defRPr/>
            </a:pPr>
            <a:r>
              <a:rPr lang="en-US" dirty="0">
                <a:ea typeface="ヒラギノ角ゴ Pro W3" charset="0"/>
                <a:cs typeface="ヒラギノ角ゴ Pro W3" charset="0"/>
              </a:rPr>
              <a:t>Incorporate visual aids</a:t>
            </a:r>
          </a:p>
          <a:p>
            <a:pPr lvl="1">
              <a:defRPr/>
            </a:pPr>
            <a:r>
              <a:rPr lang="en-US" dirty="0">
                <a:ea typeface="ヒラギノ角ゴ Pro W3" charset="0"/>
                <a:cs typeface="ヒラギノ角ゴ Pro W3" charset="0"/>
              </a:rPr>
              <a:t>Diagrams</a:t>
            </a:r>
          </a:p>
          <a:p>
            <a:pPr lvl="1">
              <a:defRPr/>
            </a:pPr>
            <a:r>
              <a:rPr lang="en-US" dirty="0" smtClean="0">
                <a:ea typeface="ヒラギノ角ゴ Pro W3" charset="0"/>
                <a:cs typeface="ヒラギノ角ゴ Pro W3" charset="0"/>
              </a:rPr>
              <a:t>Drawings</a:t>
            </a:r>
            <a:endParaRPr lang="en-US" dirty="0">
              <a:ea typeface="ヒラギノ角ゴ Pro W3" charset="0"/>
              <a:cs typeface="ヒラギノ角ゴ Pro W3" charset="0"/>
            </a:endParaRPr>
          </a:p>
          <a:p>
            <a:pPr>
              <a:defRPr/>
            </a:pPr>
            <a:r>
              <a:rPr lang="en-US" dirty="0">
                <a:ea typeface="ヒラギノ角ゴ Pro W3" charset="0"/>
                <a:cs typeface="ヒラギノ角ゴ Pro W3" charset="0"/>
              </a:rPr>
              <a:t>Be mindful of non-verbal communication </a:t>
            </a:r>
          </a:p>
          <a:p>
            <a:pPr>
              <a:defRPr/>
            </a:pPr>
            <a:r>
              <a:rPr lang="en-US" dirty="0">
                <a:ea typeface="ヒラギノ角ゴ Pro W3" charset="0"/>
                <a:cs typeface="ヒラギノ角ゴ Pro W3" charset="0"/>
              </a:rPr>
              <a:t>Ask child to repeat information back to you</a:t>
            </a:r>
          </a:p>
          <a:p>
            <a:endParaRPr lang="en-US" dirty="0"/>
          </a:p>
        </p:txBody>
      </p:sp>
    </p:spTree>
    <p:extLst>
      <p:ext uri="{BB962C8B-B14F-4D97-AF65-F5344CB8AC3E}">
        <p14:creationId xmlns:p14="http://schemas.microsoft.com/office/powerpoint/2010/main" val="1360159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Attorney-Client Relationship with Child</a:t>
            </a:r>
          </a:p>
        </p:txBody>
      </p:sp>
      <p:sp>
        <p:nvSpPr>
          <p:cNvPr id="3" name="Content Placeholder 2"/>
          <p:cNvSpPr>
            <a:spLocks noGrp="1"/>
          </p:cNvSpPr>
          <p:nvPr>
            <p:ph idx="1"/>
          </p:nvPr>
        </p:nvSpPr>
        <p:spPr/>
        <p:txBody>
          <a:bodyPr/>
          <a:lstStyle/>
          <a:p>
            <a:r>
              <a:rPr lang="en-US" dirty="0">
                <a:ea typeface="ヒラギノ角ゴ Pro W3" charset="0"/>
                <a:cs typeface="ヒラギノ角ゴ Pro W3" charset="0"/>
              </a:rPr>
              <a:t>The child (not the adult) is the client</a:t>
            </a:r>
          </a:p>
          <a:p>
            <a:r>
              <a:rPr lang="en-US" dirty="0">
                <a:ea typeface="ヒラギノ角ゴ Pro W3" charset="0"/>
                <a:cs typeface="ヒラギノ角ゴ Pro W3" charset="0"/>
              </a:rPr>
              <a:t>The attorney owes the same duties to the child as to an adult client, including:</a:t>
            </a:r>
          </a:p>
          <a:p>
            <a:pPr lvl="1"/>
            <a:r>
              <a:rPr lang="en-US" dirty="0">
                <a:ea typeface="ヒラギノ角ゴ Pro W3" charset="0"/>
                <a:cs typeface="ヒラギノ角ゴ Pro W3" charset="0"/>
              </a:rPr>
              <a:t>Confidentiality</a:t>
            </a:r>
          </a:p>
          <a:p>
            <a:pPr lvl="1"/>
            <a:r>
              <a:rPr lang="en-US" dirty="0">
                <a:ea typeface="ヒラギノ角ゴ Pro W3" charset="0"/>
                <a:cs typeface="ヒラギノ角ゴ Pro W3" charset="0"/>
              </a:rPr>
              <a:t>Communication</a:t>
            </a:r>
          </a:p>
          <a:p>
            <a:pPr lvl="1"/>
            <a:r>
              <a:rPr lang="en-US" dirty="0">
                <a:ea typeface="ヒラギノ角ゴ Pro W3" charset="0"/>
                <a:cs typeface="ヒラギノ角ゴ Pro W3" charset="0"/>
              </a:rPr>
              <a:t>Zealous Advocacy</a:t>
            </a:r>
          </a:p>
          <a:p>
            <a:r>
              <a:rPr lang="en-US" dirty="0">
                <a:ea typeface="ヒラギノ角ゴ Pro W3" charset="0"/>
                <a:cs typeface="ヒラギノ角ゴ Pro W3" charset="0"/>
              </a:rPr>
              <a:t>Attorney must represent the child</a:t>
            </a:r>
            <a:r>
              <a:rPr lang="ja-JP" altLang="en-US" dirty="0">
                <a:ea typeface="ヒラギノ角ゴ Pro W3" charset="0"/>
                <a:cs typeface="ヒラギノ角ゴ Pro W3" charset="0"/>
              </a:rPr>
              <a:t>’</a:t>
            </a:r>
            <a:r>
              <a:rPr lang="en-US" altLang="ja-JP" dirty="0">
                <a:ea typeface="ヒラギノ角ゴ Pro W3" charset="0"/>
                <a:cs typeface="ヒラギノ角ゴ Pro W3" charset="0"/>
              </a:rPr>
              <a:t>s stated interest, not his or her </a:t>
            </a:r>
            <a:r>
              <a:rPr lang="ja-JP" altLang="en-US" dirty="0">
                <a:ea typeface="ヒラギノ角ゴ Pro W3" charset="0"/>
                <a:cs typeface="ヒラギノ角ゴ Pro W3" charset="0"/>
              </a:rPr>
              <a:t>“</a:t>
            </a:r>
            <a:r>
              <a:rPr lang="en-US" altLang="ja-JP" dirty="0">
                <a:ea typeface="ヒラギノ角ゴ Pro W3" charset="0"/>
                <a:cs typeface="ヒラギノ角ゴ Pro W3" charset="0"/>
              </a:rPr>
              <a:t>best interest</a:t>
            </a:r>
            <a:r>
              <a:rPr lang="ja-JP" altLang="en-US" dirty="0">
                <a:ea typeface="ヒラギノ角ゴ Pro W3" charset="0"/>
                <a:cs typeface="ヒラギノ角ゴ Pro W3" charset="0"/>
              </a:rPr>
              <a:t>”</a:t>
            </a:r>
            <a:r>
              <a:rPr lang="en-US" altLang="ja-JP" dirty="0">
                <a:ea typeface="ヒラギノ角ゴ Pro W3" charset="0"/>
                <a:cs typeface="ヒラギノ角ゴ Pro W3" charset="0"/>
              </a:rPr>
              <a:t> </a:t>
            </a:r>
            <a:endParaRPr lang="en-US" dirty="0">
              <a:ea typeface="ヒラギノ角ゴ Pro W3" charset="0"/>
              <a:cs typeface="ヒラギノ角ゴ Pro W3" charset="0"/>
            </a:endParaRPr>
          </a:p>
          <a:p>
            <a:endParaRPr lang="en-US" dirty="0"/>
          </a:p>
        </p:txBody>
      </p:sp>
    </p:spTree>
    <p:extLst>
      <p:ext uri="{BB962C8B-B14F-4D97-AF65-F5344CB8AC3E}">
        <p14:creationId xmlns:p14="http://schemas.microsoft.com/office/powerpoint/2010/main" val="41149933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2780</TotalTime>
  <Words>3363</Words>
  <Application>Microsoft Office PowerPoint</Application>
  <PresentationFormat>On-screen Show (4:3)</PresentationFormat>
  <Paragraphs>415</Paragraphs>
  <Slides>61</Slides>
  <Notes>34</Notes>
  <HiddenSlides>0</HiddenSlides>
  <MMClips>0</MMClips>
  <ScaleCrop>false</ScaleCrop>
  <HeadingPairs>
    <vt:vector size="4" baseType="variant">
      <vt:variant>
        <vt:lpstr>Theme</vt:lpstr>
      </vt:variant>
      <vt:variant>
        <vt:i4>2</vt:i4>
      </vt:variant>
      <vt:variant>
        <vt:lpstr>Slide Titles</vt:lpstr>
      </vt:variant>
      <vt:variant>
        <vt:i4>61</vt:i4>
      </vt:variant>
    </vt:vector>
  </HeadingPairs>
  <TitlesOfParts>
    <vt:vector size="63" baseType="lpstr">
      <vt:lpstr>Decatur</vt:lpstr>
      <vt:lpstr>Custom Design</vt:lpstr>
      <vt:lpstr>Representing Unaccompanied Children: Special Immigrant Juvenile Status</vt:lpstr>
      <vt:lpstr>Basic Overview of Representing Clients in Removal Proceedings</vt:lpstr>
      <vt:lpstr>Immigration, ICE, La Migra:  Who Are the Government Agencies Involved?</vt:lpstr>
      <vt:lpstr>Definitions Slide</vt:lpstr>
      <vt:lpstr>Need for Immigration Legal Services</vt:lpstr>
      <vt:lpstr>Best Practices for Working With Children</vt:lpstr>
      <vt:lpstr>General Considerations</vt:lpstr>
      <vt:lpstr>Tools to Assist Communication </vt:lpstr>
      <vt:lpstr>Attorney-Client Relationship with Child</vt:lpstr>
      <vt:lpstr>Before the Interview</vt:lpstr>
      <vt:lpstr>At the Beginning of the Interview</vt:lpstr>
      <vt:lpstr>During the Interview</vt:lpstr>
      <vt:lpstr>At the End of the Interview</vt:lpstr>
      <vt:lpstr>Overview of Special Immigrant Juvenile Status</vt:lpstr>
      <vt:lpstr>Sources of Law for SIJS</vt:lpstr>
      <vt:lpstr>SIJS is a 3-step process</vt:lpstr>
      <vt:lpstr>Basic Requirements of SIJS</vt:lpstr>
      <vt:lpstr>State Court Requirement</vt:lpstr>
      <vt:lpstr>Reunification Finding: Examples</vt:lpstr>
      <vt:lpstr>Best Interest Finding</vt:lpstr>
      <vt:lpstr>Benefits and Drawbacks of SIJS</vt:lpstr>
      <vt:lpstr>Step One: Obtaining the SIJS Predicate Order from State Court</vt:lpstr>
      <vt:lpstr>Objectives in State Court</vt:lpstr>
      <vt:lpstr>Filing the Guardianship Petition</vt:lpstr>
      <vt:lpstr>Request SIJS Predicate Order</vt:lpstr>
      <vt:lpstr>Petition for SIJS Factual Findings</vt:lpstr>
      <vt:lpstr>Memorandum of Points and Authorities</vt:lpstr>
      <vt:lpstr>Evidence Supporting SIJS Findings</vt:lpstr>
      <vt:lpstr>Proposed Order</vt:lpstr>
      <vt:lpstr>Proof of Service</vt:lpstr>
      <vt:lpstr>Age-Out Issues</vt:lpstr>
      <vt:lpstr>Step Two: Submitting the Petition for SIJS</vt:lpstr>
      <vt:lpstr>Documents for SIJS Petition</vt:lpstr>
      <vt:lpstr>Case Summary</vt:lpstr>
      <vt:lpstr>Proof of Age</vt:lpstr>
      <vt:lpstr>Submission of SIJS Petition</vt:lpstr>
      <vt:lpstr>Timing of SIJS Petition</vt:lpstr>
      <vt:lpstr>Adjudication of SIJS Petition</vt:lpstr>
      <vt:lpstr>Adjudication of SIJS Petition</vt:lpstr>
      <vt:lpstr>Step Three: Residency Application</vt:lpstr>
      <vt:lpstr>Admissibility for Special Immigrant Juveniles</vt:lpstr>
      <vt:lpstr>Inapplicable Grounds of Inadmissibility</vt:lpstr>
      <vt:lpstr>Waivable Grounds of Inadmissibility </vt:lpstr>
      <vt:lpstr>Waivable Grounds of Inadmissibility </vt:lpstr>
      <vt:lpstr>Problem Grounds of Inadmissibility</vt:lpstr>
      <vt:lpstr>Obtain a Copy of Client’s Immigration Files</vt:lpstr>
      <vt:lpstr>Applying for Residency with USCIS</vt:lpstr>
      <vt:lpstr>Who adjudicates residency application?</vt:lpstr>
      <vt:lpstr>Terminating Removal Proceedings</vt:lpstr>
      <vt:lpstr>Documents for Residency Application</vt:lpstr>
      <vt:lpstr>Adjudication of Residency Application</vt:lpstr>
      <vt:lpstr>Applying for Residency with the Immigration Court</vt:lpstr>
      <vt:lpstr>Representing Clients in Removal Proceedings</vt:lpstr>
      <vt:lpstr>Documents for Residency Application</vt:lpstr>
      <vt:lpstr>Scheduling Individual/Merits Hearing</vt:lpstr>
      <vt:lpstr>“Fee In” the Residency Application with USCIS</vt:lpstr>
      <vt:lpstr>Apply for Employment Authorization</vt:lpstr>
      <vt:lpstr>Adjudication of Residency Application: Individual/Merits Hearing</vt:lpstr>
      <vt:lpstr>PowerPoint Presentation</vt:lpstr>
      <vt:lpstr>Additional Resources</vt:lpstr>
      <vt:lpstr>Questions?</vt:lpstr>
    </vt:vector>
  </TitlesOfParts>
  <Company>Santa Clara University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 Visa Training</dc:title>
  <dc:creator>Erika Rivera</dc:creator>
  <cp:lastModifiedBy>Julianne</cp:lastModifiedBy>
  <cp:revision>148</cp:revision>
  <dcterms:created xsi:type="dcterms:W3CDTF">2010-12-03T01:54:06Z</dcterms:created>
  <dcterms:modified xsi:type="dcterms:W3CDTF">2014-10-31T19:47:41Z</dcterms:modified>
</cp:coreProperties>
</file>